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78" r:id="rId8"/>
    <p:sldId id="279" r:id="rId9"/>
    <p:sldId id="276" r:id="rId10"/>
    <p:sldId id="280" r:id="rId11"/>
    <p:sldId id="281" r:id="rId12"/>
    <p:sldId id="282" r:id="rId13"/>
    <p:sldId id="283" r:id="rId14"/>
    <p:sldId id="284" r:id="rId15"/>
    <p:sldId id="288" r:id="rId16"/>
    <p:sldId id="286" r:id="rId17"/>
    <p:sldId id="269" r:id="rId18"/>
    <p:sldId id="270" r:id="rId19"/>
    <p:sldId id="273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나눔바른고딕OTF Light" panose="02000303000000000000" pitchFamily="50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1" initials="T" lastIdx="0" clrIdx="0">
    <p:extLst>
      <p:ext uri="{19B8F6BF-5375-455C-9EA6-DF929625EA0E}">
        <p15:presenceInfo xmlns:p15="http://schemas.microsoft.com/office/powerpoint/2012/main" userId="T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1D"/>
    <a:srgbClr val="3171B9"/>
    <a:srgbClr val="EE818C"/>
    <a:srgbClr val="F9D0D4"/>
    <a:srgbClr val="F05A1B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471" autoAdjust="0"/>
  </p:normalViewPr>
  <p:slideViewPr>
    <p:cSldViewPr snapToGrid="0">
      <p:cViewPr>
        <p:scale>
          <a:sx n="75" d="100"/>
          <a:sy n="75" d="100"/>
        </p:scale>
        <p:origin x="1192" y="676"/>
      </p:cViewPr>
      <p:guideLst>
        <p:guide orient="horz" pos="2137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시민성을 설명할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시민으로서 갖추어야 할 성인지 감수성을 설명할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marR="0" indent="-17145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사람을 존중하면서 디지털 미디어를 활용하는 것의 중요성을 이야기할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7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성인지 감수성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시민성의 요소로서 성인지 감수성의 중요성을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성인지 감수성이란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일상생활 속에서 사회적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문화적인 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별에 의한 차별과 성별고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정관념의 문제를 느끼고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인식하고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비판할 수 있는 역량을 말합니다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성별고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정관념을 기준으로 미디어 속 인물을 평가하는 태도가 사회에 만연함을 이해하고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비판할 수 있어야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과거에는 디지털 미디어 환경에서 성별이나 연령이 잘 드러나지 않기 때문에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성별에 따른 차별이 없다고 생각하기도 했습니다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 다양한 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통해 스스로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모습을 드러내고 활동하는 경향이 늘어나면서 성별이 인터넷에서의 활동을 평가하는 기준으로 사용되기도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예를 들면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여학생에게 외모 언급이 더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많이 되기도 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남학생이 사회적으로 여성적인 일로 생각되는 행위를 한 영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상에 악성 댓글이 달리기도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인지 감수성을 지닌 디지털 시민은 성별에 따른 고정관념으로 타인을 평가하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않아야함을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이해합니다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933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나는 어떤 디지털 시민이 되어야 할까요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오늘 배운 내용을 정리해보고 앞으로 디지털 미디어 이용 시 지켜야 할 사항을 이야기해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상대방의 동의를 구하지 않고 촬영된 미디어와 타인을 비하하거나 놀리는 미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디어는 시청하지 않아야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성별을 기준으로 타인을 평가하지 않아야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바탕으로 타인을 존중하고 성인지 감수성을 지닌 디지털 사회의 시민이 되어야 함을 이야기 나눕니다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01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57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시민이란 무엇일까요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시민에 대한 수업에 들어가기에 앞서 시민의 개념을 이해하기 위한 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시민이란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우리가 함께 살아가고 있는 사회를 더 좋은 세상으로 만들기 위해 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력하고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자신이 살아가는 공동체의 문제를 해결하기 위해서 동료 시민들과 함께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고민하고 토론하는 사람입니다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즉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시민은 우리 사회를 좋게 만들 의무를 가지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 있으며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좋은 사회에서 살아갈 권리가 있는 사람입니다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모둠별로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시민은 어떤 사람들인지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시민이 해야 하는 일과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하지 말아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야 하는 일을 이야기하고 활동지에 적어봅니다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54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시민이란 무엇일까요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시민성을 다루고 있는 영상을 시청하고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시민에 대해 알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수업시간을 고려하여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1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초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~2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46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초 동안 시청할 것을 권장합니다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사회를 구성하는 원리가 디지털 문화와 기술에 있는 사회로서 과거의 다른 사회보다 사람들끼리 더 많이 연결되고 더 많이 소통할 수 있는 사회를 말합니다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시민은 이렇게 상호 연결되어 있는 사회에서 서로가 더 자유롭고 행복하게 살아갈 수 있도록 다양하고 많은 노력이 필요합니다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영상은 디지털 시민성과 관련하여 적극적인 참여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윤리와 책임감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디어를 올바르게 활용하는 능력을 의미하는 디지털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리터러시와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비판적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인식을 강조하고 있습니다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통해 디지털 사회의 시민이 인종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종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민족 등 차별에 민감한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세계시민으로서의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인식을 가지고 소통과 참여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존중과 배려 등을 가진 윤리적 시민이 되어야 함을 이야기해 볼 수 있도록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모둠별로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디지털 사회에서의 시민이 어떤 모습을 갖추어야 하는지 이야기 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누어 보고 활동지에 적어봅니다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“인공지능시대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디지털시민성과 정보윤리 왜 필요할까요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한국교육학술정보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2018.11.15.)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https://www.youtube.com/watch?v=lTb12qkWWto&amp;ab_channel=%ED%95%9C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4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%EA%B5%AD%EA%B5%90%EC%9C%A1%ED%95%99%EC%88%A0%EC%A0%95%EB%B3%B4%EC%9B%90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59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 존중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요소인 타인 존중의 중요성을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 인기 있는 </a:t>
            </a:r>
            <a:r>
              <a:rPr lang="en-US" altLang="ko-KR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 방송 콘텐츠 중에 종종 지나가는 사람에게 말을 걸거나 엉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뚱한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상황을 설정하여 사람들을 놀라게 하는 경우가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타인의 동의를 얻지 않고 촬영하는 방송이 있다고 상상해봅니다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113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 존중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존중하지 않는 미디어 콘텐츠의 문제점에 대해 생각해보기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앞에서 상상한 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 방송의 방송 내용이 재미가 있을지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이런 영상을 내가 봤다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면 어떤 생각을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했을지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이런 영상의 문제점이 무엇인지 자유롭게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위와 같은 영상의 문제점은 타인에게 동의를 구하지 않고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타인에 대해서 함부로 평가하여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타인에 대한 잘못된 인상을 줄 수 있는 내용을 그대로 보여준다는 것입니다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혹 영상의 등장인물이 이러한 영상의 촬영과 공유에 동의했다고 하더라도 온라인 세계에서는 서로가 연결되어 있어 등장인물의 개인정보를 누군가 댓글로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쓴다거나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등장인물을 모욕하는 댓글을 쓸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타인의 동의를 구하지 않거나 동의를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구했다할지라도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타인을 함부로 대하는 모든 행위는 물론 이를 이용한 콘텐츠는 문제가 될 수 있다는 것을 인지해야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7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 존중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존중하지 않는 미디어 콘텐츠의 문제점에 대해 생각해보기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일부 학생들이 유머가 남을 놀리는 것이라고 생각하는 경우가 있기 때문에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머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대해서 다양한 생각을 해보도록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상대방을 비하하며 즐거워하는 영상을 시청했던 경험과 시청할 때의 감정에 대해 자유롭게 이야기 나누도록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 차시에서 학습했던 추천 알고리즘의 개념을 설명하며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상대방을 놀리고 비하하며 즐거워하는 영상을 계속해서 시청하면 관련 영상에 지속적으로 노출될 수 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상대방에 대한 편견과 비하에 익숙해질 수 있다는 것을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50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 존중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차별을 포함하는 유머의 문제점을 다루는 영상을 감상하고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존중하지 않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유머의 문제점을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수업시간에 따라 영상의 시청 여부를 결정합니다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영상에서 말하고자 하는 내용은 다음과 같습니다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‘유머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농담이라는 이름으로 다른 누군가를 비하함으로써 웃음을 유도하려고 할 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 ‘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누군가’는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조롱과 멸시를 당합니다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“누가 웃는가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”라는 질문만큼 “누가 웃지 않는가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”라는 질문도 중요합니다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웃지 않는 사람들이 나타났을 때 그 유머는 도태됩니다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최소한 무표정으로 소심한 반대를 해야 할 때가 반드시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상대방의 동의를 구하지 않은 미디어 콘텐츠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유머라는 이름으로 상대방을 비하하거나 놀리는 미디어 콘텐츠를 보지 않는 것이 중요함을 강조합니다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즉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타인을 존중하지 않는 미디어는 이용하지 않는 것이 디지털 시민의 자세임을 이해합니다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“인종으로 놀리는 게 웃겨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 「선량한 차별주의자」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(TV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창비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2019.08.13.)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https://youtu.be/aQ2D-G_tlMM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769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1160" marR="0" indent="-39116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1050" kern="0" spc="-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5730" marR="0" indent="-125730" algn="l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성인지 감수성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주방세제 광고의 주요 장면 이미지를 살펴보고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시민이 갖추어야하는 성인지 감수성의 중요성을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52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</a:p>
          <a:p>
            <a:pPr marL="252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  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소개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b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싱크대에서 서서 설거지하는 한 여성의 뒷모습이 보인다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여성은 한 남성과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결혼을 하고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임신을 하고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아이를 낳고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도시락을 챙기지 않은 딸을 뒤따라가다 중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년이 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나이가 들고 손녀가 태어나도 여자는 싱크대에서 그릇을 씻는다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52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마지막으로 ‘세월이 흘러 주방이 변하고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식생활이 변하고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위생관념이 변해도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늘 한결같은 마음으로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진심으로 이어가다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50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사랑 </a:t>
            </a:r>
            <a:r>
              <a:rPr lang="ko-KR" altLang="en-US" sz="1050" kern="0" spc="-2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○○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○’라는 내레이션이 흐른다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광고는 오랫동안 주방제품으로 사랑받아 온 제품의 역사성을 홍보하려는 기획 의도임을 고려하더라도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설거지라는 가사노동을 오로지 여성이 도맡아 하는 것이 당연하고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집안일은 여성의 일이라는 성역할 고정관념을 강화할 수 있다는 점에서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비판적으로 살펴볼 수 있습니다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실제 가족구성원 모두가 가사노동을 함께하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경우 등 현실 가족의 모습은 광고와는 다를 수 있음을 함께 이야기 나누어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진심을 이어가다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50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사랑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OOO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https://www.youtube.com/watch?v=Zu4npmKgPCo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91160" marR="0" indent="-39116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91160" marR="0" indent="-39116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참고 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페친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토크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50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설거지 하는 여자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어떻게 생각하세요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한겨레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2016.09.22)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http://www.hani.co.kr/arti/society/women/762192.html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2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1160" marR="0" indent="-39116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1050" kern="0" spc="-1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5730" marR="0" indent="-125730" algn="l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사회의 시민성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성인지 감수성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시민성의 요소인 성인지 감수성의 중요성을 생각해보는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 소개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여자답게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뛰어보라’는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촬영 지시에 여러 등장인물은 제대로 뛰지 않는 우스꽝스런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모습을 과장되게 표현한다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한편 여자 청소년이 동일한 촬영 지시를 받았을 때 전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혀 다른 모습을 보여준다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여자답게’를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소극적이고 수동적인 것으로 생각하는 우리의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고정관념을 벗어나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적극적이고 능동적인 것으로 인식을 바꾸자는 메시지를 던져준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52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1172210" algn="l"/>
              </a:tabLst>
            </a:pP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광고 사례에서 우리가 일상적으로 접하는 미디어 콘텐츠 속에 있을 수 있는 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별고정관념은 무엇인지 또한 이를 어떻게 바꿀 수 있는지 자유롭게 이야기 나누도록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나아가 청소년은 미디어 콘텐츠를 이용하는 것뿐만 아니라 직접 만드는 주체라는 측면에서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성인지 관점을 반영한 콘텐츠를 만드는 것이 디지털 시대 경쟁력일 수 있음을 언급하는 것도 가능합니다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사례처럼 성별고정관념을 벗어나 사회의 변화 요구를 잘 담은 콘텐츠는 콘텐츠 이용자에게도 긍정적인 평가를 받을 수 있다는 점을 설명할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#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여자답게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OOO (#LikeAGirl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​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Whisper Always)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https://www.youtube.com/watch?v=kYoZcGQaEVA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참고 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0970" marR="0" indent="-14097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OOO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  <a:r>
              <a:rPr lang="ko-KR" altLang="en-US" sz="1050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여자답게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’ 캠페인 동영상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SNS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에서 연일 화제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3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헤럴드경제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2016.01.15)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http://news.heraldcorp.com/view.php?ud=20160115000594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44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DF454C-691C-497A-8E03-71D1FA909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FBA446-4316-4825-9FB1-F442523CC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D3C54A-6325-40B3-80EB-983868F81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B21DEC-FF9A-467B-91F0-49725A658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6C03FCB-6B23-47D0-A4C7-A493A48CD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A208E41-EEDB-4E04-8F21-9983AE5C09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4E3F6FE-B5DC-4D8F-9BD2-CF798E444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Q2D-G_tlM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oZcGQaEVA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://www.eduequlity.k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lTb12qkWWto&amp;ab_channel=%ED%95%9C%EA%B5%AD%EA%B5%90%EC%9C%A1%ED%95%99%EC%88%A0%EC%A0%95%EB%B3%B4%EC%9B%9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B81B756-D1CA-4531-9A49-F6527DF3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1198CA06-43A7-4A41-A5A7-7759D0E39F7E}"/>
              </a:ext>
            </a:extLst>
          </p:cNvPr>
          <p:cNvSpPr/>
          <p:nvPr/>
        </p:nvSpPr>
        <p:spPr>
          <a:xfrm>
            <a:off x="818973" y="4791523"/>
            <a:ext cx="23631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이런 영상의 문제점은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무엇일까요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314FDA5C-3B42-46C3-8EB8-5FCD6F664AF9}"/>
              </a:ext>
            </a:extLst>
          </p:cNvPr>
          <p:cNvSpPr/>
          <p:nvPr/>
        </p:nvSpPr>
        <p:spPr>
          <a:xfrm>
            <a:off x="446275" y="3215033"/>
            <a:ext cx="310854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영상 속 지나가는 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사람이었다면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 영상을 보고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기분이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들었을까요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D96422D-AD7C-4FC5-9912-3DC1919422EC}"/>
              </a:ext>
            </a:extLst>
          </p:cNvPr>
          <p:cNvSpPr/>
          <p:nvPr/>
        </p:nvSpPr>
        <p:spPr>
          <a:xfrm>
            <a:off x="675505" y="1782332"/>
            <a:ext cx="265008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이런 영상을 봤다면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생각이나 느낌이 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들었을까요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DEF79B3-DA6A-4530-9586-DA3B3DF6C551}"/>
              </a:ext>
            </a:extLst>
          </p:cNvPr>
          <p:cNvCxnSpPr>
            <a:cxnSpLocks/>
          </p:cNvCxnSpPr>
          <p:nvPr/>
        </p:nvCxnSpPr>
        <p:spPr>
          <a:xfrm>
            <a:off x="523872" y="2565546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D01F7D68-5261-4CAD-A9ED-2DEC93212982}"/>
              </a:ext>
            </a:extLst>
          </p:cNvPr>
          <p:cNvCxnSpPr>
            <a:cxnSpLocks/>
          </p:cNvCxnSpPr>
          <p:nvPr/>
        </p:nvCxnSpPr>
        <p:spPr>
          <a:xfrm>
            <a:off x="523872" y="2184059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75FE1363-E756-4173-A208-C52AC1490526}"/>
              </a:ext>
            </a:extLst>
          </p:cNvPr>
          <p:cNvCxnSpPr>
            <a:cxnSpLocks/>
          </p:cNvCxnSpPr>
          <p:nvPr/>
        </p:nvCxnSpPr>
        <p:spPr>
          <a:xfrm>
            <a:off x="523872" y="3634627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D6AD4975-C4A8-4C0C-9DFA-D459E396D8F2}"/>
              </a:ext>
            </a:extLst>
          </p:cNvPr>
          <p:cNvCxnSpPr>
            <a:cxnSpLocks/>
          </p:cNvCxnSpPr>
          <p:nvPr/>
        </p:nvCxnSpPr>
        <p:spPr>
          <a:xfrm>
            <a:off x="523872" y="4016114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A43093A8-57FD-4B0A-9855-6D3901AF0FC1}"/>
              </a:ext>
            </a:extLst>
          </p:cNvPr>
          <p:cNvCxnSpPr>
            <a:cxnSpLocks/>
          </p:cNvCxnSpPr>
          <p:nvPr/>
        </p:nvCxnSpPr>
        <p:spPr>
          <a:xfrm>
            <a:off x="523872" y="2966280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9EC1DC4-4ADA-49AD-85B3-1147CE9DE870}"/>
              </a:ext>
            </a:extLst>
          </p:cNvPr>
          <p:cNvCxnSpPr>
            <a:cxnSpLocks/>
          </p:cNvCxnSpPr>
          <p:nvPr/>
        </p:nvCxnSpPr>
        <p:spPr>
          <a:xfrm>
            <a:off x="523872" y="5215754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41C700D-8325-4DAE-BEB9-08B8858C9FE3}"/>
              </a:ext>
            </a:extLst>
          </p:cNvPr>
          <p:cNvCxnSpPr>
            <a:cxnSpLocks/>
          </p:cNvCxnSpPr>
          <p:nvPr/>
        </p:nvCxnSpPr>
        <p:spPr>
          <a:xfrm>
            <a:off x="523871" y="4414984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4D58291-E95C-4243-B44B-D1028D787483}"/>
              </a:ext>
            </a:extLst>
          </p:cNvPr>
          <p:cNvCxnSpPr>
            <a:cxnSpLocks/>
          </p:cNvCxnSpPr>
          <p:nvPr/>
        </p:nvCxnSpPr>
        <p:spPr>
          <a:xfrm>
            <a:off x="523872" y="5214708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90B69A83-F816-4312-8D52-AFD380BCF957}"/>
              </a:ext>
            </a:extLst>
          </p:cNvPr>
          <p:cNvCxnSpPr>
            <a:cxnSpLocks/>
          </p:cNvCxnSpPr>
          <p:nvPr/>
        </p:nvCxnSpPr>
        <p:spPr>
          <a:xfrm>
            <a:off x="523872" y="5596144"/>
            <a:ext cx="2916000" cy="77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FF996E-69EF-4234-99B7-53C525315EEC}"/>
              </a:ext>
            </a:extLst>
          </p:cNvPr>
          <p:cNvSpPr txBox="1"/>
          <p:nvPr/>
        </p:nvSpPr>
        <p:spPr>
          <a:xfrm>
            <a:off x="2162165" y="388921"/>
            <a:ext cx="330612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 존중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756DB8A-A900-4CBE-9842-BDC85CECD22C}"/>
              </a:ext>
            </a:extLst>
          </p:cNvPr>
          <p:cNvGrpSpPr/>
          <p:nvPr/>
        </p:nvGrpSpPr>
        <p:grpSpPr>
          <a:xfrm>
            <a:off x="3840721" y="1782332"/>
            <a:ext cx="4627838" cy="3779528"/>
            <a:chOff x="3913149" y="1778078"/>
            <a:chExt cx="4627838" cy="377952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2074951-CDB1-46BB-98A4-27F8B20E9C6D}"/>
                </a:ext>
              </a:extLst>
            </p:cNvPr>
            <p:cNvGrpSpPr/>
            <p:nvPr/>
          </p:nvGrpSpPr>
          <p:grpSpPr>
            <a:xfrm>
              <a:off x="4767555" y="1778078"/>
              <a:ext cx="3773432" cy="3779528"/>
              <a:chOff x="4767555" y="1903953"/>
              <a:chExt cx="3773432" cy="3779528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801D39CC-1985-458D-8DE6-75C621ED1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7555" y="1903953"/>
                <a:ext cx="3773432" cy="3779528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D266D1D2-A5F9-41BC-A0A2-24F806E69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5060" y="2783890"/>
                <a:ext cx="457201" cy="512065"/>
              </a:xfrm>
              <a:prstGeom prst="rect">
                <a:avLst/>
              </a:prstGeom>
            </p:spPr>
          </p:pic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28AFA8B6-4955-4252-AB53-ED86036391CE}"/>
                  </a:ext>
                </a:extLst>
              </p:cNvPr>
              <p:cNvSpPr/>
              <p:nvPr/>
            </p:nvSpPr>
            <p:spPr>
              <a:xfrm>
                <a:off x="5696893" y="2907479"/>
                <a:ext cx="2339102" cy="722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상대방의 동의를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얻지 않고 촬영되었어요</a:t>
                </a:r>
                <a:endParaRPr lang="ko-KR" altLang="en-US" dirty="0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E976DC68-1902-4843-88CE-AA003854FF63}"/>
                  </a:ext>
                </a:extLst>
              </p:cNvPr>
              <p:cNvSpPr/>
              <p:nvPr/>
            </p:nvSpPr>
            <p:spPr>
              <a:xfrm>
                <a:off x="5696893" y="4263349"/>
                <a:ext cx="2339102" cy="4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타인을 함부로 평가해요</a:t>
                </a:r>
                <a:endParaRPr lang="ko-KR" altLang="en-US" dirty="0"/>
              </a:p>
            </p:txBody>
          </p:sp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851DEE86-E3B2-42BA-832B-873755881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5060" y="4131139"/>
                <a:ext cx="457201" cy="512065"/>
              </a:xfrm>
              <a:prstGeom prst="rect">
                <a:avLst/>
              </a:prstGeom>
            </p:spPr>
          </p:pic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D0564FC-78A3-4C6E-8869-1F44DEDF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149" y="3571823"/>
              <a:ext cx="463297" cy="463297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1F1E679-EEE4-4E92-AF80-3052A246EE5A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DD5F094E-9463-45A3-9772-B1F5BDF9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249D5A7E-1C26-4157-8F33-1AE318F245FD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BC8D90-4826-4934-8097-81BF762A800D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67C68F-030B-4E13-99BC-218175BA20E3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92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FF996E-69EF-4234-99B7-53C525315EEC}"/>
              </a:ext>
            </a:extLst>
          </p:cNvPr>
          <p:cNvSpPr txBox="1"/>
          <p:nvPr/>
        </p:nvSpPr>
        <p:spPr>
          <a:xfrm>
            <a:off x="2162165" y="388921"/>
            <a:ext cx="330612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 존중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756DB8A-A900-4CBE-9842-BDC85CECD22C}"/>
              </a:ext>
            </a:extLst>
          </p:cNvPr>
          <p:cNvGrpSpPr/>
          <p:nvPr/>
        </p:nvGrpSpPr>
        <p:grpSpPr>
          <a:xfrm>
            <a:off x="3840721" y="1782332"/>
            <a:ext cx="4627838" cy="3779528"/>
            <a:chOff x="3913149" y="1778078"/>
            <a:chExt cx="4627838" cy="377952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2074951-CDB1-46BB-98A4-27F8B20E9C6D}"/>
                </a:ext>
              </a:extLst>
            </p:cNvPr>
            <p:cNvGrpSpPr/>
            <p:nvPr/>
          </p:nvGrpSpPr>
          <p:grpSpPr>
            <a:xfrm>
              <a:off x="4767555" y="1778078"/>
              <a:ext cx="3773432" cy="3779528"/>
              <a:chOff x="4767555" y="1903953"/>
              <a:chExt cx="3773432" cy="3779528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801D39CC-1985-458D-8DE6-75C621ED1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7555" y="1903953"/>
                <a:ext cx="3773432" cy="3779528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D266D1D2-A5F9-41BC-A0A2-24F806E69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5060" y="2783890"/>
                <a:ext cx="457201" cy="512065"/>
              </a:xfrm>
              <a:prstGeom prst="rect">
                <a:avLst/>
              </a:prstGeom>
            </p:spPr>
          </p:pic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28AFA8B6-4955-4252-AB53-ED86036391CE}"/>
                  </a:ext>
                </a:extLst>
              </p:cNvPr>
              <p:cNvSpPr/>
              <p:nvPr/>
            </p:nvSpPr>
            <p:spPr>
              <a:xfrm>
                <a:off x="5696893" y="2907479"/>
                <a:ext cx="2133918" cy="1043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상대방에 대한 비하에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익숙해지고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편견이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생길 수 있어요</a:t>
                </a:r>
                <a:endParaRPr lang="ko-KR" altLang="en-US" dirty="0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E976DC68-1902-4843-88CE-AA003854FF63}"/>
                  </a:ext>
                </a:extLst>
              </p:cNvPr>
              <p:cNvSpPr/>
              <p:nvPr/>
            </p:nvSpPr>
            <p:spPr>
              <a:xfrm>
                <a:off x="5696893" y="4263349"/>
                <a:ext cx="2339102" cy="722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편견과 비하의 심각성을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깨닫지 못할 수 있어요</a:t>
                </a:r>
                <a:endParaRPr lang="ko-KR" altLang="en-US" dirty="0"/>
              </a:p>
            </p:txBody>
          </p:sp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851DEE86-E3B2-42BA-832B-873755881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5060" y="4131139"/>
                <a:ext cx="457201" cy="512065"/>
              </a:xfrm>
              <a:prstGeom prst="rect">
                <a:avLst/>
              </a:prstGeom>
            </p:spPr>
          </p:pic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D0564FC-78A3-4C6E-8869-1F44DEDF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149" y="3571823"/>
              <a:ext cx="463297" cy="463297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8889854-95DC-4927-8B51-C65777225225}"/>
              </a:ext>
            </a:extLst>
          </p:cNvPr>
          <p:cNvGrpSpPr/>
          <p:nvPr/>
        </p:nvGrpSpPr>
        <p:grpSpPr>
          <a:xfrm>
            <a:off x="509064" y="1869316"/>
            <a:ext cx="3050835" cy="3688103"/>
            <a:chOff x="475129" y="1558599"/>
            <a:chExt cx="3050835" cy="3688103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49577EC-2636-47B1-BA2C-D51C378D859C}"/>
                </a:ext>
              </a:extLst>
            </p:cNvPr>
            <p:cNvGrpSpPr/>
            <p:nvPr/>
          </p:nvGrpSpPr>
          <p:grpSpPr>
            <a:xfrm>
              <a:off x="475129" y="1558599"/>
              <a:ext cx="3050835" cy="1227259"/>
              <a:chOff x="475129" y="1782332"/>
              <a:chExt cx="3050835" cy="1227259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D96422D-AD7C-4FC5-9912-3DC1919422EC}"/>
                  </a:ext>
                </a:extLst>
              </p:cNvPr>
              <p:cNvSpPr/>
              <p:nvPr/>
            </p:nvSpPr>
            <p:spPr>
              <a:xfrm>
                <a:off x="475129" y="1782332"/>
                <a:ext cx="3050835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유머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장난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농담이라는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이름으로 상대방을 비하하는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영상을 본 적 있나요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CDEF79B3-DA6A-4530-9586-DA3B3DF6C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68" y="2573248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21BF15FD-DCA7-483E-965F-91AB84C36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68" y="2193003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00CFFF1B-235C-402B-82F8-A5AD738BC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68" y="2953493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B21E356-218D-4CF0-A2B3-9870CD318836}"/>
                </a:ext>
              </a:extLst>
            </p:cNvPr>
            <p:cNvGrpSpPr/>
            <p:nvPr/>
          </p:nvGrpSpPr>
          <p:grpSpPr>
            <a:xfrm>
              <a:off x="503982" y="3173742"/>
              <a:ext cx="2993128" cy="861774"/>
              <a:chOff x="503982" y="3103999"/>
              <a:chExt cx="2993128" cy="861774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314FDA5C-3B42-46C3-8EB8-5FCD6F664AF9}"/>
                  </a:ext>
                </a:extLst>
              </p:cNvPr>
              <p:cNvSpPr/>
              <p:nvPr/>
            </p:nvSpPr>
            <p:spPr>
              <a:xfrm>
                <a:off x="503982" y="3103999"/>
                <a:ext cx="2993128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그런 영상을 볼 때 어떤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생각이나 느낌이 </a:t>
                </a:r>
                <a:r>
                  <a:rPr lang="ko-KR" altLang="en-US" sz="20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들었나요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2C63851F-C36B-4041-A503-1C2C69C6FDD7}"/>
                  </a:ext>
                </a:extLst>
              </p:cNvPr>
              <p:cNvGrpSpPr/>
              <p:nvPr/>
            </p:nvGrpSpPr>
            <p:grpSpPr>
              <a:xfrm>
                <a:off x="570368" y="3501502"/>
                <a:ext cx="2888056" cy="388528"/>
                <a:chOff x="570368" y="3501502"/>
                <a:chExt cx="2888056" cy="388528"/>
              </a:xfrm>
            </p:grpSpPr>
            <p:cxnSp>
              <p:nvCxnSpPr>
                <p:cNvPr id="49" name="직선 연결선 48">
                  <a:extLst>
                    <a:ext uri="{FF2B5EF4-FFF2-40B4-BE49-F238E27FC236}">
                      <a16:creationId xmlns:a16="http://schemas.microsoft.com/office/drawing/2014/main" id="{5764B3A6-6D4A-4882-A3B0-64C1F04805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368" y="3501502"/>
                  <a:ext cx="288805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직선 연결선 49">
                  <a:extLst>
                    <a:ext uri="{FF2B5EF4-FFF2-40B4-BE49-F238E27FC236}">
                      <a16:creationId xmlns:a16="http://schemas.microsoft.com/office/drawing/2014/main" id="{6FD06DFF-064E-450B-B2BA-42B9608679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368" y="3890030"/>
                  <a:ext cx="288805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27DC2AE-AB15-464D-8FAE-5B469DC19560}"/>
                </a:ext>
              </a:extLst>
            </p:cNvPr>
            <p:cNvGrpSpPr/>
            <p:nvPr/>
          </p:nvGrpSpPr>
          <p:grpSpPr>
            <a:xfrm>
              <a:off x="570368" y="4404164"/>
              <a:ext cx="2888056" cy="842538"/>
              <a:chOff x="570368" y="4426712"/>
              <a:chExt cx="2888056" cy="842538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1198CA06-43A7-4A41-A5A7-7759D0E39F7E}"/>
                  </a:ext>
                </a:extLst>
              </p:cNvPr>
              <p:cNvSpPr/>
              <p:nvPr/>
            </p:nvSpPr>
            <p:spPr>
              <a:xfrm>
                <a:off x="818973" y="4426712"/>
                <a:ext cx="2363147" cy="84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그런 영상의 문제점은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무엇일까요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DA3F4B64-A192-49DD-867C-C2D53FFFCE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68" y="4822537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37BC024F-01F5-436A-A4D8-AF6318C0F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68" y="5229942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A5F745F-084C-4886-974B-47D3A7475E6F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6BE06FA6-1B85-44DC-A7D0-926C98CC6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8291DD33-304D-4DD9-8259-4EAF77D5580A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4CF2EE-66E9-4A4B-B5BF-D6FA686ED872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F1C37E-9E61-45E9-B8D1-2A4F587ABFEC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4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91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>
            <a:extLst>
              <a:ext uri="{FF2B5EF4-FFF2-40B4-BE49-F238E27FC236}">
                <a16:creationId xmlns:a16="http://schemas.microsoft.com/office/drawing/2014/main" id="{6E7156EB-DCA9-4485-8EEB-0D841EA386F7}"/>
              </a:ext>
            </a:extLst>
          </p:cNvPr>
          <p:cNvSpPr/>
          <p:nvPr/>
        </p:nvSpPr>
        <p:spPr>
          <a:xfrm>
            <a:off x="640044" y="4745540"/>
            <a:ext cx="4502324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인종으로 놀리는 게 웃겨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?&gt;(TV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창비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2019.08.13)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D11A42A-DCD2-4B04-9B59-E0F0F0615711}"/>
              </a:ext>
            </a:extLst>
          </p:cNvPr>
          <p:cNvGrpSpPr/>
          <p:nvPr/>
        </p:nvGrpSpPr>
        <p:grpSpPr>
          <a:xfrm>
            <a:off x="5637081" y="1450677"/>
            <a:ext cx="2935419" cy="4267094"/>
            <a:chOff x="5637081" y="1450677"/>
            <a:chExt cx="2935419" cy="426709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B16330F-EF8F-400D-82E1-A95051F7858F}"/>
                </a:ext>
              </a:extLst>
            </p:cNvPr>
            <p:cNvGrpSpPr/>
            <p:nvPr/>
          </p:nvGrpSpPr>
          <p:grpSpPr>
            <a:xfrm>
              <a:off x="5660762" y="1450677"/>
              <a:ext cx="2888056" cy="1227259"/>
              <a:chOff x="5481685" y="1869316"/>
              <a:chExt cx="2888056" cy="1227259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966DD081-4285-4531-8EB3-04B78A892741}"/>
                  </a:ext>
                </a:extLst>
              </p:cNvPr>
              <p:cNvSpPr/>
              <p:nvPr/>
            </p:nvSpPr>
            <p:spPr>
              <a:xfrm>
                <a:off x="5759144" y="1869316"/>
                <a:ext cx="2305438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상대방을 비하하거나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놀리는 것은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유머가 </a:t>
                </a:r>
                <a:r>
                  <a:rPr lang="ko-KR" altLang="en-US" sz="20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아니에요</a:t>
                </a:r>
                <a:endParaRPr lang="ko-KR" altLang="en-US" sz="2000" dirty="0"/>
              </a:p>
            </p:txBody>
          </p: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C0778FC4-69A8-475B-8629-F6A38A66C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1685" y="2660232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>
                <a:extLst>
                  <a:ext uri="{FF2B5EF4-FFF2-40B4-BE49-F238E27FC236}">
                    <a16:creationId xmlns:a16="http://schemas.microsoft.com/office/drawing/2014/main" id="{DFEDB21D-D609-4197-B403-5D78804C7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1685" y="2279987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247E88D9-8B8B-48F4-BD88-309C8629D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1685" y="3040477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CF924B6-7779-4445-AAA7-57CBF7E3A5BE}"/>
                </a:ext>
              </a:extLst>
            </p:cNvPr>
            <p:cNvGrpSpPr/>
            <p:nvPr/>
          </p:nvGrpSpPr>
          <p:grpSpPr>
            <a:xfrm>
              <a:off x="5637081" y="3162955"/>
              <a:ext cx="2935419" cy="1227259"/>
              <a:chOff x="5444153" y="3401825"/>
              <a:chExt cx="2935419" cy="1227259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6BD13839-7974-4F83-92B7-910087470F45}"/>
                  </a:ext>
                </a:extLst>
              </p:cNvPr>
              <p:cNvSpPr/>
              <p:nvPr/>
            </p:nvSpPr>
            <p:spPr>
              <a:xfrm>
                <a:off x="5444153" y="3401825"/>
                <a:ext cx="2935419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사진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</a:t>
                </a: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영상을 촬영할 때에는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상대방의 동의를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구해야 해요</a:t>
                </a:r>
                <a:endParaRPr lang="ko-KR" altLang="en-US" sz="2000" dirty="0"/>
              </a:p>
            </p:txBody>
          </p: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96BDE1BA-E14C-499E-9C37-5783501C820B}"/>
                  </a:ext>
                </a:extLst>
              </p:cNvPr>
              <p:cNvGrpSpPr/>
              <p:nvPr/>
            </p:nvGrpSpPr>
            <p:grpSpPr>
              <a:xfrm>
                <a:off x="5481685" y="3799328"/>
                <a:ext cx="2888056" cy="790416"/>
                <a:chOff x="570368" y="3501502"/>
                <a:chExt cx="2888056" cy="790416"/>
              </a:xfrm>
            </p:grpSpPr>
            <p:cxnSp>
              <p:nvCxnSpPr>
                <p:cNvPr id="50" name="직선 연결선 49">
                  <a:extLst>
                    <a:ext uri="{FF2B5EF4-FFF2-40B4-BE49-F238E27FC236}">
                      <a16:creationId xmlns:a16="http://schemas.microsoft.com/office/drawing/2014/main" id="{DE6125C5-FEC3-47C9-9B9F-2140D4459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368" y="3501502"/>
                  <a:ext cx="288805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직선 연결선 50">
                  <a:extLst>
                    <a:ext uri="{FF2B5EF4-FFF2-40B4-BE49-F238E27FC236}">
                      <a16:creationId xmlns:a16="http://schemas.microsoft.com/office/drawing/2014/main" id="{69B0EBBE-D694-4114-8CA5-12EABE9DD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368" y="3890030"/>
                  <a:ext cx="288805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>
                  <a:extLst>
                    <a:ext uri="{FF2B5EF4-FFF2-40B4-BE49-F238E27FC236}">
                      <a16:creationId xmlns:a16="http://schemas.microsoft.com/office/drawing/2014/main" id="{2440D2A7-C877-482E-8910-F2C319103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368" y="4291918"/>
                  <a:ext cx="288805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1BE04B6-F1E3-4A7E-A175-74DA60FA9BDF}"/>
                </a:ext>
              </a:extLst>
            </p:cNvPr>
            <p:cNvGrpSpPr/>
            <p:nvPr/>
          </p:nvGrpSpPr>
          <p:grpSpPr>
            <a:xfrm>
              <a:off x="5660762" y="4875233"/>
              <a:ext cx="2888056" cy="842538"/>
              <a:chOff x="5481685" y="4952922"/>
              <a:chExt cx="2888056" cy="842538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A06A8552-1510-4EA4-944C-59A7BB131F3C}"/>
                  </a:ext>
                </a:extLst>
              </p:cNvPr>
              <p:cNvSpPr/>
              <p:nvPr/>
            </p:nvSpPr>
            <p:spPr>
              <a:xfrm>
                <a:off x="5730290" y="4952922"/>
                <a:ext cx="2363147" cy="84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상대방을 존중하는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시민이 되어요</a:t>
                </a:r>
                <a:endParaRPr lang="ko-KR" altLang="en-US" sz="2000" dirty="0"/>
              </a:p>
            </p:txBody>
          </p: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2BA0B034-6CAF-4FF0-9A6A-0FF7368D5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1685" y="5348747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AB2EC2A6-FF2C-417D-9B4E-438F1CB8A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1685" y="5756152"/>
                <a:ext cx="2888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CB17917-616F-4785-9B75-BD9B4C8B956E}"/>
              </a:ext>
            </a:extLst>
          </p:cNvPr>
          <p:cNvSpPr txBox="1"/>
          <p:nvPr/>
        </p:nvSpPr>
        <p:spPr>
          <a:xfrm>
            <a:off x="2162165" y="388921"/>
            <a:ext cx="330612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 존중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9319285-46EF-4529-918B-C68C76230D7B}"/>
              </a:ext>
            </a:extLst>
          </p:cNvPr>
          <p:cNvGrpSpPr/>
          <p:nvPr/>
        </p:nvGrpSpPr>
        <p:grpSpPr>
          <a:xfrm>
            <a:off x="259799" y="2045660"/>
            <a:ext cx="5208494" cy="2676149"/>
            <a:chOff x="259799" y="2045660"/>
            <a:chExt cx="5208494" cy="2676149"/>
          </a:xfrm>
        </p:grpSpPr>
        <p:pic>
          <p:nvPicPr>
            <p:cNvPr id="5" name="그림 4">
              <a:hlinkClick r:id="rId3"/>
              <a:extLst>
                <a:ext uri="{FF2B5EF4-FFF2-40B4-BE49-F238E27FC236}">
                  <a16:creationId xmlns:a16="http://schemas.microsoft.com/office/drawing/2014/main" id="{91895B43-2AFC-4DC5-AFA6-5D93D7D9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18" y="2045660"/>
              <a:ext cx="4346457" cy="2676149"/>
            </a:xfrm>
            <a:prstGeom prst="rect">
              <a:avLst/>
            </a:prstGeom>
          </p:spPr>
        </p:pic>
        <p:pic>
          <p:nvPicPr>
            <p:cNvPr id="25" name="그림 24">
              <a:hlinkClick r:id="rId3"/>
              <a:extLst>
                <a:ext uri="{FF2B5EF4-FFF2-40B4-BE49-F238E27FC236}">
                  <a16:creationId xmlns:a16="http://schemas.microsoft.com/office/drawing/2014/main" id="{221B26E0-C39F-4012-B8AA-01DA49FCC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725" y="3315169"/>
              <a:ext cx="548641" cy="548641"/>
            </a:xfrm>
            <a:prstGeom prst="rect">
              <a:avLst/>
            </a:prstGeom>
          </p:spPr>
        </p:pic>
        <p:sp>
          <p:nvSpPr>
            <p:cNvPr id="26" name="TextBox 25">
              <a:hlinkClick r:id="rId3"/>
              <a:extLst>
                <a:ext uri="{FF2B5EF4-FFF2-40B4-BE49-F238E27FC236}">
                  <a16:creationId xmlns:a16="http://schemas.microsoft.com/office/drawing/2014/main" id="{C675C6E1-E4DD-4954-9A23-3723C0D27F10}"/>
                </a:ext>
              </a:extLst>
            </p:cNvPr>
            <p:cNvSpPr txBox="1"/>
            <p:nvPr/>
          </p:nvSpPr>
          <p:spPr>
            <a:xfrm>
              <a:off x="259799" y="2482592"/>
              <a:ext cx="5208494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인종으로 놀리는 게 웃겨</a:t>
              </a:r>
              <a:r>
                <a:rPr lang="en-US" altLang="ko-KR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839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18152" y="2211946"/>
              <a:ext cx="3507692" cy="20774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사회의</a:t>
              </a:r>
            </a:p>
            <a:p>
              <a:pPr algn="ctr">
                <a:spcAft>
                  <a:spcPts val="600"/>
                </a:spcAft>
              </a:pPr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시민성</a:t>
              </a:r>
            </a:p>
            <a:p>
              <a:pPr algn="ctr"/>
              <a:r>
                <a:rPr lang="en-US" altLang="ko-KR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성인지 감수성 </a:t>
              </a:r>
              <a:r>
                <a:rPr lang="en-US" altLang="ko-KR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06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>
            <a:extLst>
              <a:ext uri="{FF2B5EF4-FFF2-40B4-BE49-F238E27FC236}">
                <a16:creationId xmlns:a16="http://schemas.microsoft.com/office/drawing/2014/main" id="{33912F94-24A1-47CE-A53B-D3A01A742584}"/>
              </a:ext>
            </a:extLst>
          </p:cNvPr>
          <p:cNvGrpSpPr/>
          <p:nvPr/>
        </p:nvGrpSpPr>
        <p:grpSpPr>
          <a:xfrm>
            <a:off x="580727" y="2220927"/>
            <a:ext cx="4501905" cy="3863073"/>
            <a:chOff x="580727" y="2220927"/>
            <a:chExt cx="4501905" cy="3863073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77112DF-A359-49AE-A750-90722F302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3" b="-26963"/>
            <a:stretch/>
          </p:blipFill>
          <p:spPr>
            <a:xfrm>
              <a:off x="580727" y="2268000"/>
              <a:ext cx="4501905" cy="3816000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637A603-2740-448C-BC87-248B5A6FD32C}"/>
                </a:ext>
              </a:extLst>
            </p:cNvPr>
            <p:cNvSpPr/>
            <p:nvPr/>
          </p:nvSpPr>
          <p:spPr>
            <a:xfrm>
              <a:off x="649096" y="2220927"/>
              <a:ext cx="919354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B17917-616F-4785-9B75-BD9B4C8B956E}"/>
              </a:ext>
            </a:extLst>
          </p:cNvPr>
          <p:cNvSpPr txBox="1"/>
          <p:nvPr/>
        </p:nvSpPr>
        <p:spPr>
          <a:xfrm>
            <a:off x="2162165" y="388921"/>
            <a:ext cx="351244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성인지 감수성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558680" y="2029919"/>
            <a:ext cx="2993128" cy="842538"/>
            <a:chOff x="5558680" y="3050510"/>
            <a:chExt cx="2993128" cy="842538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6BD13839-7974-4F83-92B7-910087470F45}"/>
                </a:ext>
              </a:extLst>
            </p:cNvPr>
            <p:cNvSpPr/>
            <p:nvPr/>
          </p:nvSpPr>
          <p:spPr>
            <a:xfrm>
              <a:off x="5558680" y="3050510"/>
              <a:ext cx="2993128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광고 속 가사노동은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누구의 역할로 그려지나요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DB5A0891-6392-4BB3-832C-9C9ABB1DC881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864223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58422BD2-4D9A-4112-8391-FC24E969C4AA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471779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32409C2-F44A-4C66-879E-E984FB299A64}"/>
              </a:ext>
            </a:extLst>
          </p:cNvPr>
          <p:cNvGrpSpPr/>
          <p:nvPr/>
        </p:nvGrpSpPr>
        <p:grpSpPr>
          <a:xfrm>
            <a:off x="5674613" y="3309105"/>
            <a:ext cx="2721675" cy="842538"/>
            <a:chOff x="5674613" y="3050510"/>
            <a:chExt cx="2721675" cy="842538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AAA50E9B-2422-40C9-8715-625174720EFB}"/>
                </a:ext>
              </a:extLst>
            </p:cNvPr>
            <p:cNvSpPr/>
            <p:nvPr/>
          </p:nvSpPr>
          <p:spPr>
            <a:xfrm>
              <a:off x="5844815" y="3050510"/>
              <a:ext cx="2420856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현실과는 얼마나 같고 </a:t>
              </a:r>
              <a:b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어떻게 </a:t>
              </a:r>
              <a:r>
                <a:rPr lang="ko-KR" altLang="en-US" sz="20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다른가요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8918174E-3BBB-41CC-9671-1E9E67F4C97A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864223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17DE9F0B-E196-4035-934A-61D3552525E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471779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A4F9E2F6-DED2-4590-B638-13EF9CEC3287}"/>
              </a:ext>
            </a:extLst>
          </p:cNvPr>
          <p:cNvGrpSpPr/>
          <p:nvPr/>
        </p:nvGrpSpPr>
        <p:grpSpPr>
          <a:xfrm>
            <a:off x="5615589" y="4588291"/>
            <a:ext cx="2879314" cy="842538"/>
            <a:chOff x="5615589" y="3050510"/>
            <a:chExt cx="2879314" cy="842538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8F3D344A-7F22-4DBD-B2C5-938948DFB173}"/>
                </a:ext>
              </a:extLst>
            </p:cNvPr>
            <p:cNvSpPr/>
            <p:nvPr/>
          </p:nvSpPr>
          <p:spPr>
            <a:xfrm>
              <a:off x="5615589" y="3050510"/>
              <a:ext cx="2879314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이런 광고는 사회에 어떠한</a:t>
              </a:r>
              <a:b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영향을 미칠 것 같나요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FAE0AEA8-FEE9-48A6-92C1-082FAA0D1494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864223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FCAD818D-CA31-4C3A-9D51-62FF8592857F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471779"/>
              <a:ext cx="272167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B399393-C24A-49B9-A56D-FFAD2B05BF6F}"/>
              </a:ext>
            </a:extLst>
          </p:cNvPr>
          <p:cNvGrpSpPr/>
          <p:nvPr/>
        </p:nvGrpSpPr>
        <p:grpSpPr>
          <a:xfrm>
            <a:off x="649097" y="5165719"/>
            <a:ext cx="4374916" cy="767518"/>
            <a:chOff x="649097" y="5251444"/>
            <a:chExt cx="4374916" cy="767518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2B2F74AD-6396-496E-8203-5A2BFA34FB0A}"/>
                </a:ext>
              </a:extLst>
            </p:cNvPr>
            <p:cNvSpPr/>
            <p:nvPr/>
          </p:nvSpPr>
          <p:spPr>
            <a:xfrm>
              <a:off x="796705" y="5806650"/>
              <a:ext cx="4074059" cy="124842"/>
            </a:xfrm>
            <a:prstGeom prst="rect">
              <a:avLst/>
            </a:prstGeom>
            <a:solidFill>
              <a:srgbClr val="F9D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57917AF-0567-4142-86F2-C5257B164C8E}"/>
                </a:ext>
              </a:extLst>
            </p:cNvPr>
            <p:cNvSpPr/>
            <p:nvPr/>
          </p:nvSpPr>
          <p:spPr>
            <a:xfrm>
              <a:off x="796705" y="5452093"/>
              <a:ext cx="4074059" cy="124842"/>
            </a:xfrm>
            <a:prstGeom prst="rect">
              <a:avLst/>
            </a:prstGeom>
            <a:solidFill>
              <a:srgbClr val="F9D0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8C75CC13-D751-4603-9FB3-D43A71B9E492}"/>
                </a:ext>
              </a:extLst>
            </p:cNvPr>
            <p:cNvSpPr/>
            <p:nvPr/>
          </p:nvSpPr>
          <p:spPr>
            <a:xfrm>
              <a:off x="649097" y="5251444"/>
              <a:ext cx="4374916" cy="767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세월이 흘러 주방이 변하고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식생활이 변하고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b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위생관념이 변해도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늘 한결같은 마음으로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…”</a:t>
              </a:r>
              <a:endParaRPr lang="ko-KR" altLang="en-US" dirty="0"/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55AC5D2-E2A2-4012-89FB-B9472F1F7AA4}"/>
              </a:ext>
            </a:extLst>
          </p:cNvPr>
          <p:cNvSpPr/>
          <p:nvPr/>
        </p:nvSpPr>
        <p:spPr>
          <a:xfrm>
            <a:off x="4784288" y="6073581"/>
            <a:ext cx="4502324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https://www.youtube.com/watch?v=Zu4npmKgPCo,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주요장면 캡처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530C6F6-5276-4CBD-BF5A-A0DDC3AF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172" y="1135701"/>
            <a:ext cx="3109737" cy="9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B17917-616F-4785-9B75-BD9B4C8B956E}"/>
              </a:ext>
            </a:extLst>
          </p:cNvPr>
          <p:cNvSpPr txBox="1"/>
          <p:nvPr/>
        </p:nvSpPr>
        <p:spPr>
          <a:xfrm>
            <a:off x="2162165" y="388921"/>
            <a:ext cx="351244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성인지 감수성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75D4F00-6265-4A7C-81FB-BECFCC73B3EC}"/>
              </a:ext>
            </a:extLst>
          </p:cNvPr>
          <p:cNvGrpSpPr/>
          <p:nvPr/>
        </p:nvGrpSpPr>
        <p:grpSpPr>
          <a:xfrm>
            <a:off x="5586734" y="3931772"/>
            <a:ext cx="2937021" cy="842538"/>
            <a:chOff x="5586734" y="3931772"/>
            <a:chExt cx="2937021" cy="84253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34070E02-27AD-49E2-8798-F5EF3976CF23}"/>
                </a:ext>
              </a:extLst>
            </p:cNvPr>
            <p:cNvSpPr/>
            <p:nvPr/>
          </p:nvSpPr>
          <p:spPr>
            <a:xfrm>
              <a:off x="5586734" y="3931772"/>
              <a:ext cx="2937021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이런 광고는 사회에 어떠한 </a:t>
              </a:r>
              <a:b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영향을 미칠 것 같나요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6F7BEA9D-BFBC-43C5-9980-4066DBA6716F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4349474"/>
              <a:ext cx="270567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5FBC5CE5-7337-4BBD-B808-A5972D9FE51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4725711"/>
              <a:ext cx="270567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D24B0F9-9185-48E7-AE69-EE2491AB6AB3}"/>
              </a:ext>
            </a:extLst>
          </p:cNvPr>
          <p:cNvGrpSpPr/>
          <p:nvPr/>
        </p:nvGrpSpPr>
        <p:grpSpPr>
          <a:xfrm>
            <a:off x="5674613" y="2772929"/>
            <a:ext cx="2705673" cy="842538"/>
            <a:chOff x="5674613" y="2772929"/>
            <a:chExt cx="2705673" cy="842538"/>
          </a:xfrm>
        </p:grpSpPr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337B5A12-CE43-4DF2-84A8-C1D1172E812B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563789"/>
              <a:ext cx="270567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0EC4FC10-4591-47E3-95F6-FA4551BB1DB8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13" y="3190874"/>
              <a:ext cx="270567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6BD13839-7974-4F83-92B7-910087470F45}"/>
                </a:ext>
              </a:extLst>
            </p:cNvPr>
            <p:cNvSpPr/>
            <p:nvPr/>
          </p:nvSpPr>
          <p:spPr>
            <a:xfrm>
              <a:off x="5787910" y="2772929"/>
              <a:ext cx="2534668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 광고는 어떤 </a:t>
              </a:r>
              <a:b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이야기를 하고 있나요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73495AC-B043-4C8B-9D01-E5F43BE41850}"/>
              </a:ext>
            </a:extLst>
          </p:cNvPr>
          <p:cNvSpPr/>
          <p:nvPr/>
        </p:nvSpPr>
        <p:spPr>
          <a:xfrm>
            <a:off x="790336" y="5221161"/>
            <a:ext cx="4502324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https://www.youtube.com/watch?v=kYoZcGQaEVA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53EBB5C-15D6-47F5-9D0C-F6324222BED3}"/>
              </a:ext>
            </a:extLst>
          </p:cNvPr>
          <p:cNvGrpSpPr/>
          <p:nvPr/>
        </p:nvGrpSpPr>
        <p:grpSpPr>
          <a:xfrm>
            <a:off x="826993" y="2587428"/>
            <a:ext cx="4346457" cy="2676149"/>
            <a:chOff x="826993" y="2587428"/>
            <a:chExt cx="4346457" cy="2676149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8115668A-5ECA-483A-9811-95E95D77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93" y="2587428"/>
              <a:ext cx="4346457" cy="2676149"/>
            </a:xfrm>
            <a:prstGeom prst="rect">
              <a:avLst/>
            </a:prstGeom>
          </p:spPr>
        </p:pic>
        <p:pic>
          <p:nvPicPr>
            <p:cNvPr id="15" name="그림 14">
              <a:hlinkClick r:id="rId3"/>
              <a:extLst>
                <a:ext uri="{FF2B5EF4-FFF2-40B4-BE49-F238E27FC236}">
                  <a16:creationId xmlns:a16="http://schemas.microsoft.com/office/drawing/2014/main" id="{F1A4A2DA-C5B6-485D-ADDD-3417ABBE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01" y="3800833"/>
              <a:ext cx="548641" cy="548641"/>
            </a:xfrm>
            <a:prstGeom prst="rect">
              <a:avLst/>
            </a:prstGeom>
          </p:spPr>
        </p:pic>
        <p:sp>
          <p:nvSpPr>
            <p:cNvPr id="38" name="TextBox 37">
              <a:hlinkClick r:id="rId3"/>
              <a:extLst>
                <a:ext uri="{FF2B5EF4-FFF2-40B4-BE49-F238E27FC236}">
                  <a16:creationId xmlns:a16="http://schemas.microsoft.com/office/drawing/2014/main" id="{F0670864-8941-475F-A2AB-F9E70FECE07F}"/>
                </a:ext>
              </a:extLst>
            </p:cNvPr>
            <p:cNvSpPr txBox="1"/>
            <p:nvPr/>
          </p:nvSpPr>
          <p:spPr>
            <a:xfrm>
              <a:off x="1960026" y="2909032"/>
              <a:ext cx="2029590" cy="63094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#</a:t>
              </a:r>
              <a:r>
                <a:rPr lang="ko-KR" altLang="en-US" sz="35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여자답게</a:t>
              </a:r>
              <a:endParaRPr lang="en-US" altLang="ko-KR" sz="3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564CC42-93F9-4739-9A42-A24BE46E1172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A75D7815-E5F8-4AD8-AF29-DC2BFD821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8DF6FBA9-DB32-4576-B181-BACE233C2D69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2BCEEE-D5A4-4351-87F2-03A9E5846437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8C8AABE-92C1-4A41-8CEC-0377A36F2FE8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5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0994008B-16A8-4F4C-ABEB-243EBB9A3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952" y="1405907"/>
            <a:ext cx="3109737" cy="9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8DDD5B39-448C-4F75-8600-740F7DAE5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772" y="1947721"/>
            <a:ext cx="6850387" cy="1876301"/>
          </a:xfrm>
          <a:prstGeom prst="rect">
            <a:avLst/>
          </a:prstGeom>
        </p:spPr>
      </p:pic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39C3F03E-EC34-4C82-9A98-9EBA4D7F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89E1FC-937C-4BFF-8518-FB0EF51E3FE0}"/>
              </a:ext>
            </a:extLst>
          </p:cNvPr>
          <p:cNvSpPr txBox="1"/>
          <p:nvPr/>
        </p:nvSpPr>
        <p:spPr>
          <a:xfrm>
            <a:off x="2162165" y="388921"/>
            <a:ext cx="351244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성인지 감수성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4645F0-83A3-4931-9EE7-74105F947856}"/>
              </a:ext>
            </a:extLst>
          </p:cNvPr>
          <p:cNvGrpSpPr/>
          <p:nvPr/>
        </p:nvGrpSpPr>
        <p:grpSpPr>
          <a:xfrm>
            <a:off x="3191654" y="1311404"/>
            <a:ext cx="2760692" cy="727812"/>
            <a:chOff x="3191654" y="1103174"/>
            <a:chExt cx="2760692" cy="727812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A8F10F00-7CE0-4A66-BA77-595605514AAD}"/>
                </a:ext>
              </a:extLst>
            </p:cNvPr>
            <p:cNvSpPr/>
            <p:nvPr/>
          </p:nvSpPr>
          <p:spPr>
            <a:xfrm>
              <a:off x="3191654" y="1184655"/>
              <a:ext cx="27606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36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성인지 감수성</a:t>
              </a:r>
              <a:endParaRPr lang="ko-KR" altLang="en-US" sz="36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114D6C77-A72F-45C3-AFA3-ADE758BB1A91}"/>
                </a:ext>
              </a:extLst>
            </p:cNvPr>
            <p:cNvGrpSpPr/>
            <p:nvPr/>
          </p:nvGrpSpPr>
          <p:grpSpPr>
            <a:xfrm>
              <a:off x="3477725" y="1103174"/>
              <a:ext cx="2184188" cy="81481"/>
              <a:chOff x="3477725" y="1103174"/>
              <a:chExt cx="2184188" cy="81481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24EF06B2-191A-4CD1-8EF9-3590A19F1A5F}"/>
                  </a:ext>
                </a:extLst>
              </p:cNvPr>
              <p:cNvSpPr/>
              <p:nvPr/>
            </p:nvSpPr>
            <p:spPr>
              <a:xfrm>
                <a:off x="3477725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AD64CC29-91EB-4227-BA96-0E6F1B43EF77}"/>
                  </a:ext>
                </a:extLst>
              </p:cNvPr>
              <p:cNvSpPr/>
              <p:nvPr/>
            </p:nvSpPr>
            <p:spPr>
              <a:xfrm>
                <a:off x="3845277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4B228ABA-718B-4371-A60D-87AE5A01CD1D}"/>
                  </a:ext>
                </a:extLst>
              </p:cNvPr>
              <p:cNvSpPr/>
              <p:nvPr/>
            </p:nvSpPr>
            <p:spPr>
              <a:xfrm>
                <a:off x="4212829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E138646F-F445-4D41-9FE1-997DADEBBC28}"/>
                  </a:ext>
                </a:extLst>
              </p:cNvPr>
              <p:cNvSpPr/>
              <p:nvPr/>
            </p:nvSpPr>
            <p:spPr>
              <a:xfrm>
                <a:off x="4787261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38BFA81C-C96E-4490-9C11-D44B1300FB67}"/>
                  </a:ext>
                </a:extLst>
              </p:cNvPr>
              <p:cNvSpPr/>
              <p:nvPr/>
            </p:nvSpPr>
            <p:spPr>
              <a:xfrm>
                <a:off x="5190673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F94108A9-6E26-4C8F-86E4-C22BA4AB5C47}"/>
                  </a:ext>
                </a:extLst>
              </p:cNvPr>
              <p:cNvSpPr/>
              <p:nvPr/>
            </p:nvSpPr>
            <p:spPr>
              <a:xfrm>
                <a:off x="5580432" y="1103174"/>
                <a:ext cx="81481" cy="81481"/>
              </a:xfrm>
              <a:prstGeom prst="ellipse">
                <a:avLst/>
              </a:prstGeom>
              <a:solidFill>
                <a:srgbClr val="F8B6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3EBA6EF-300B-4972-997E-213C83385127}"/>
              </a:ext>
            </a:extLst>
          </p:cNvPr>
          <p:cNvSpPr/>
          <p:nvPr/>
        </p:nvSpPr>
        <p:spPr>
          <a:xfrm>
            <a:off x="2430987" y="2521867"/>
            <a:ext cx="5298245" cy="958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</a:pPr>
            <a:r>
              <a:rPr lang="ko-KR" altLang="en-US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일상생활 속에서 성별과 관련된 여러가지 문제를</a:t>
            </a:r>
            <a:br>
              <a:rPr lang="en-US" altLang="ko-KR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느끼고</a:t>
            </a:r>
            <a:r>
              <a:rPr lang="en-US" altLang="ko-KR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인식하고</a:t>
            </a:r>
            <a:r>
              <a:rPr lang="en-US" altLang="ko-KR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100" b="1" dirty="0">
                <a:solidFill>
                  <a:srgbClr val="1B1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비판할 수 있는 능력</a:t>
            </a:r>
            <a:endParaRPr lang="ko-KR" altLang="en-US" sz="2100" dirty="0">
              <a:solidFill>
                <a:srgbClr val="1B1B1E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5E6C8D0-0457-4BD9-A5CF-B50B6A883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3887287"/>
            <a:ext cx="6708662" cy="209398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A52C36-4667-4927-89FC-4471199B45A2}"/>
              </a:ext>
            </a:extLst>
          </p:cNvPr>
          <p:cNvGrpSpPr/>
          <p:nvPr/>
        </p:nvGrpSpPr>
        <p:grpSpPr>
          <a:xfrm>
            <a:off x="1948408" y="3981434"/>
            <a:ext cx="5696407" cy="1916813"/>
            <a:chOff x="1772019" y="4223936"/>
            <a:chExt cx="5696407" cy="1916813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1A3E0D0-615C-4AFB-9808-9254653F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020" y="4233389"/>
              <a:ext cx="390145" cy="438913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25C12B09-919A-4714-80A2-5CBB3F38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019" y="4775393"/>
              <a:ext cx="390145" cy="438913"/>
            </a:xfrm>
            <a:prstGeom prst="rect">
              <a:avLst/>
            </a:prstGeom>
          </p:spPr>
        </p:pic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F2B2094-FF9B-46BE-8E51-F1DD18CDE82D}"/>
                </a:ext>
              </a:extLst>
            </p:cNvPr>
            <p:cNvSpPr/>
            <p:nvPr/>
          </p:nvSpPr>
          <p:spPr>
            <a:xfrm>
              <a:off x="2162165" y="4223936"/>
              <a:ext cx="4381328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성별에 따라 타인의 행동을 평가하지 않아요</a:t>
              </a:r>
              <a:endParaRPr lang="ko-KR" altLang="en-US" sz="1900" dirty="0">
                <a:solidFill>
                  <a:srgbClr val="1B1B1E"/>
                </a:solidFill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2D9B3B8B-8986-44C2-A77A-094D768741F1}"/>
                </a:ext>
              </a:extLst>
            </p:cNvPr>
            <p:cNvSpPr/>
            <p:nvPr/>
          </p:nvSpPr>
          <p:spPr>
            <a:xfrm>
              <a:off x="2162165" y="4775943"/>
              <a:ext cx="4599336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성별에 따른 편견과 비하의 문제점을 인식해요</a:t>
              </a:r>
              <a:endParaRPr lang="ko-KR" altLang="en-US" sz="1900" dirty="0">
                <a:solidFill>
                  <a:srgbClr val="1B1B1E"/>
                </a:solidFill>
              </a:endParaRPr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14E812E1-123F-495F-A2F4-16B0FFED6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019" y="5311684"/>
              <a:ext cx="390145" cy="438913"/>
            </a:xfrm>
            <a:prstGeom prst="rect">
              <a:avLst/>
            </a:prstGeom>
          </p:spPr>
        </p:pic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C4665751-4D4D-48F8-833A-911EC96003C3}"/>
                </a:ext>
              </a:extLst>
            </p:cNvPr>
            <p:cNvSpPr/>
            <p:nvPr/>
          </p:nvSpPr>
          <p:spPr>
            <a:xfrm>
              <a:off x="2162165" y="5369384"/>
              <a:ext cx="5306261" cy="771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성별 구분 없이 의견</a:t>
              </a:r>
              <a:r>
                <a:rPr lang="en-US" altLang="ko-KR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취향</a:t>
              </a:r>
              <a:r>
                <a:rPr lang="en-US" altLang="ko-KR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재능</a:t>
              </a:r>
              <a:r>
                <a:rPr lang="en-US" altLang="ko-KR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노력 등 상황에 따라 </a:t>
              </a:r>
              <a:br>
                <a:rPr lang="en-US" altLang="ko-KR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19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역할을 나누어요</a:t>
              </a:r>
              <a:endParaRPr lang="ko-KR" altLang="en-US" sz="1900" dirty="0">
                <a:solidFill>
                  <a:srgbClr val="1B1B1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27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879868" y="2281195"/>
              <a:ext cx="3384260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나는 어떤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시민이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되어야 할까요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C6302D-42C0-403F-BD09-B40BF0F8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27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BD70F-5775-4704-8AEF-394D3146367B}"/>
              </a:ext>
            </a:extLst>
          </p:cNvPr>
          <p:cNvSpPr txBox="1"/>
          <p:nvPr/>
        </p:nvSpPr>
        <p:spPr>
          <a:xfrm>
            <a:off x="2162165" y="388921"/>
            <a:ext cx="3876496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어떤 디지털 시민이 되어야 할까요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7B7C1660-AE2C-4701-89FE-1DCBBC2D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D5F0AF5-5EE4-4E5A-9AD3-37629338BDF7}"/>
              </a:ext>
            </a:extLst>
          </p:cNvPr>
          <p:cNvGrpSpPr/>
          <p:nvPr/>
        </p:nvGrpSpPr>
        <p:grpSpPr>
          <a:xfrm>
            <a:off x="952352" y="1423296"/>
            <a:ext cx="7611911" cy="4402140"/>
            <a:chOff x="960589" y="1513912"/>
            <a:chExt cx="7611911" cy="440214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1FA179B-1B95-4B84-B401-BA7590FA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641" y="1548046"/>
              <a:ext cx="1514859" cy="91745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BA1CB648-3B6B-4092-AC2B-B5E504433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9" y="1513912"/>
              <a:ext cx="895831" cy="81991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47B1928-A16C-4531-AA8E-B15C3863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595" y="4791082"/>
              <a:ext cx="1289307" cy="110560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F707C23-06EB-4122-8A72-1E2E16AE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700" y="4830962"/>
              <a:ext cx="1246635" cy="1085090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1FCAAD64-69D2-4DAC-BFE7-8E44756F8539}"/>
              </a:ext>
            </a:extLst>
          </p:cNvPr>
          <p:cNvGrpSpPr/>
          <p:nvPr/>
        </p:nvGrpSpPr>
        <p:grpSpPr>
          <a:xfrm>
            <a:off x="2362195" y="2105536"/>
            <a:ext cx="4419609" cy="1002794"/>
            <a:chOff x="2362195" y="2501740"/>
            <a:chExt cx="4419609" cy="1002794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B90F2A1-0C2F-4DAA-90CE-1B051B548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195" y="2501740"/>
              <a:ext cx="4419609" cy="10027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542243-4BF1-4191-8334-D2C83FF829CF}"/>
                </a:ext>
              </a:extLst>
            </p:cNvPr>
            <p:cNvSpPr txBox="1"/>
            <p:nvPr/>
          </p:nvSpPr>
          <p:spPr>
            <a:xfrm>
              <a:off x="2669480" y="2639414"/>
              <a:ext cx="3805041" cy="7264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상대방의 동의를 구하지 않고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촬영된 미디어는 이용하지 않아요</a:t>
              </a:r>
              <a:endParaRPr lang="en-US" altLang="ko-KR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3B373053-6325-4294-943F-DC260A0FB26D}"/>
              </a:ext>
            </a:extLst>
          </p:cNvPr>
          <p:cNvGrpSpPr/>
          <p:nvPr/>
        </p:nvGrpSpPr>
        <p:grpSpPr>
          <a:xfrm>
            <a:off x="1328921" y="3293937"/>
            <a:ext cx="6486157" cy="762002"/>
            <a:chOff x="1328921" y="3603310"/>
            <a:chExt cx="6486157" cy="762002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B1C2F81B-FD57-498F-997A-43CB79E6A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921" y="3603310"/>
              <a:ext cx="6486157" cy="7620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BB2D7F-5CC2-4FEE-A3A5-759C79F8BEF9}"/>
                </a:ext>
              </a:extLst>
            </p:cNvPr>
            <p:cNvSpPr txBox="1"/>
            <p:nvPr/>
          </p:nvSpPr>
          <p:spPr>
            <a:xfrm>
              <a:off x="1720157" y="3798170"/>
              <a:ext cx="5703686" cy="4058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9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타인을 비하하거나 놀리는 미디어는 이용하지 않아요</a:t>
              </a:r>
              <a:endParaRPr lang="en-US" altLang="ko-KR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639EFD6E-A146-41DF-84B9-9F192F05BB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1964" y="4241546"/>
            <a:ext cx="3560071" cy="10820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C398DD-7FD1-45E3-9EFF-B968751062FD}"/>
              </a:ext>
            </a:extLst>
          </p:cNvPr>
          <p:cNvSpPr txBox="1"/>
          <p:nvPr/>
        </p:nvSpPr>
        <p:spPr>
          <a:xfrm>
            <a:off x="3105339" y="4413814"/>
            <a:ext cx="2933322" cy="72648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성별을 기준으로 타인을 평가하지 않아요</a:t>
            </a:r>
            <a:endParaRPr lang="en-US" altLang="ko-KR" sz="1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843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5921814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불법촬영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친구라도 안 돼요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133136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발카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모카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몸캠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F1865-D48C-404D-A313-6783FD05B8A1}"/>
              </a:ext>
            </a:extLst>
          </p:cNvPr>
          <p:cNvSpPr txBox="1"/>
          <p:nvPr/>
        </p:nvSpPr>
        <p:spPr>
          <a:xfrm>
            <a:off x="7497376" y="643740"/>
            <a:ext cx="1217000" cy="30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30D2334-9EAE-445A-A7E3-EAF27571BBBD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B40708C2-5DC3-4A58-B705-F2A77328E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D1882F54-8693-4580-A787-35A0AC185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5BACC7-1342-4B36-8901-B835B6EE42C7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003CAAA7-4F1B-4774-B1E0-ABB7ED2CE0FC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23822776-3E4B-46CE-BC79-B06A527D9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CC7320B-3B01-41E1-9CEB-C9C18AE63DEE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2F0452D-9859-416F-87D3-2141C021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E5257B-FD29-44C0-A889-FB44312459AA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30" name="직사각형 29">
              <a:hlinkClick r:id="rId7"/>
              <a:extLst>
                <a:ext uri="{FF2B5EF4-FFF2-40B4-BE49-F238E27FC236}">
                  <a16:creationId xmlns:a16="http://schemas.microsoft.com/office/drawing/2014/main" id="{70082423-9892-4FFF-BAC4-576063AE0FF7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그룹 48">
            <a:extLst>
              <a:ext uri="{FF2B5EF4-FFF2-40B4-BE49-F238E27FC236}">
                <a16:creationId xmlns:a16="http://schemas.microsoft.com/office/drawing/2014/main" id="{BF118359-80AD-44C1-8D16-7945A55A0672}"/>
              </a:ext>
            </a:extLst>
          </p:cNvPr>
          <p:cNvGrpSpPr/>
          <p:nvPr/>
        </p:nvGrpSpPr>
        <p:grpSpPr>
          <a:xfrm>
            <a:off x="877678" y="3347931"/>
            <a:ext cx="5266618" cy="1008890"/>
            <a:chOff x="877678" y="3347931"/>
            <a:chExt cx="5266618" cy="100889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8CB85C8-81E3-418C-8E28-CEA49595FC83}"/>
                </a:ext>
              </a:extLst>
            </p:cNvPr>
            <p:cNvGrpSpPr/>
            <p:nvPr/>
          </p:nvGrpSpPr>
          <p:grpSpPr>
            <a:xfrm>
              <a:off x="877678" y="3347931"/>
              <a:ext cx="1008890" cy="1008890"/>
              <a:chOff x="956055" y="1654555"/>
              <a:chExt cx="1008890" cy="1008890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1A3026B-7CDE-4A79-823A-1D69080B8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30B8F6-2B01-4F7A-97B3-5F3267B06301}"/>
                  </a:ext>
                </a:extLst>
              </p:cNvPr>
              <p:cNvSpPr txBox="1"/>
              <p:nvPr/>
            </p:nvSpPr>
            <p:spPr>
              <a:xfrm>
                <a:off x="1070008" y="1974333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048BD70-57C9-4D0D-BA37-E5DCF71CAAF5}"/>
                </a:ext>
              </a:extLst>
            </p:cNvPr>
            <p:cNvGrpSpPr/>
            <p:nvPr/>
          </p:nvGrpSpPr>
          <p:grpSpPr>
            <a:xfrm>
              <a:off x="2093496" y="3529210"/>
              <a:ext cx="4050800" cy="676657"/>
              <a:chOff x="2171873" y="1826027"/>
              <a:chExt cx="4050800" cy="676657"/>
            </a:xfrm>
          </p:grpSpPr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1C643959-A8B7-458A-AB99-D993BA670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873" y="1826027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2651009" y="1964527"/>
                <a:ext cx="332072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디지털 사회의 시민성 </a:t>
                </a:r>
                <a:r>
                  <a:rPr lang="en-US" altLang="ko-KR" dirty="0"/>
                  <a:t>| </a:t>
                </a:r>
                <a:r>
                  <a:rPr lang="ko-KR" altLang="en-US" dirty="0"/>
                  <a:t>타인 존중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9E15B65-7DA0-4925-B520-75E1FC531E23}"/>
              </a:ext>
            </a:extLst>
          </p:cNvPr>
          <p:cNvGrpSpPr/>
          <p:nvPr/>
        </p:nvGrpSpPr>
        <p:grpSpPr>
          <a:xfrm>
            <a:off x="3212930" y="4271644"/>
            <a:ext cx="5290991" cy="1008890"/>
            <a:chOff x="3212930" y="4271644"/>
            <a:chExt cx="5290991" cy="1008890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E41350AF-B7CE-4DE6-9959-9C147227B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0" y="4437760"/>
              <a:ext cx="4050800" cy="67665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55132B-D138-4548-BD7D-3954B592EC36}"/>
                </a:ext>
              </a:extLst>
            </p:cNvPr>
            <p:cNvSpPr txBox="1"/>
            <p:nvPr/>
          </p:nvSpPr>
          <p:spPr>
            <a:xfrm>
              <a:off x="3368607" y="4591421"/>
              <a:ext cx="3951338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디지털 사회의 시민성 </a:t>
              </a:r>
              <a:r>
                <a:rPr lang="en-US" altLang="ko-KR" dirty="0"/>
                <a:t>| </a:t>
              </a:r>
              <a:r>
                <a:rPr lang="ko-KR" altLang="en-US" dirty="0"/>
                <a:t>성인지 감수성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7205288-2A94-488F-9703-36162920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4271644"/>
              <a:ext cx="1005842" cy="100889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9826D6-822C-4BB7-BEE1-597FD1F75FCF}"/>
                </a:ext>
              </a:extLst>
            </p:cNvPr>
            <p:cNvSpPr txBox="1"/>
            <p:nvPr/>
          </p:nvSpPr>
          <p:spPr>
            <a:xfrm>
              <a:off x="7610508" y="4591423"/>
              <a:ext cx="7809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 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5986A21-D8A6-4A0B-AD20-2E1068BD8F3B}"/>
              </a:ext>
            </a:extLst>
          </p:cNvPr>
          <p:cNvGrpSpPr/>
          <p:nvPr/>
        </p:nvGrpSpPr>
        <p:grpSpPr>
          <a:xfrm>
            <a:off x="877678" y="5195357"/>
            <a:ext cx="6077388" cy="1008890"/>
            <a:chOff x="877678" y="5195357"/>
            <a:chExt cx="6077388" cy="100889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B30765D4-BEAC-454A-8EB3-28A93058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5389936"/>
              <a:ext cx="4861570" cy="679705"/>
            </a:xfrm>
            <a:prstGeom prst="rect">
              <a:avLst/>
            </a:prstGeom>
          </p:spPr>
        </p:pic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F7867706-3BB2-477C-96D7-CF0EB6FE9B9C}"/>
                </a:ext>
              </a:extLst>
            </p:cNvPr>
            <p:cNvGrpSpPr/>
            <p:nvPr/>
          </p:nvGrpSpPr>
          <p:grpSpPr>
            <a:xfrm>
              <a:off x="877678" y="5195357"/>
              <a:ext cx="1008890" cy="1008890"/>
              <a:chOff x="956055" y="1654555"/>
              <a:chExt cx="1008890" cy="1008890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4B0E2574-31F1-4940-97C1-ACC4DF33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F2535-F724-4A1B-AED5-D385A17F529F}"/>
                  </a:ext>
                </a:extLst>
              </p:cNvPr>
              <p:cNvSpPr txBox="1"/>
              <p:nvPr/>
            </p:nvSpPr>
            <p:spPr>
              <a:xfrm>
                <a:off x="1060390" y="1835834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마무리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	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995DFB-9764-4F8E-82B3-712AB3F2C210}"/>
                </a:ext>
              </a:extLst>
            </p:cNvPr>
            <p:cNvSpPr txBox="1"/>
            <p:nvPr/>
          </p:nvSpPr>
          <p:spPr>
            <a:xfrm>
              <a:off x="2572632" y="5533242"/>
              <a:ext cx="380720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나는 어떤 디지털 시민이 되어야 할까요</a:t>
              </a:r>
              <a:r>
                <a:rPr lang="en-US" altLang="ko-KR" dirty="0"/>
                <a:t>?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F9D9E93-9029-479A-B974-60597D1D5E2C}"/>
              </a:ext>
            </a:extLst>
          </p:cNvPr>
          <p:cNvGrpSpPr/>
          <p:nvPr/>
        </p:nvGrpSpPr>
        <p:grpSpPr>
          <a:xfrm>
            <a:off x="877678" y="1500505"/>
            <a:ext cx="4096184" cy="1008890"/>
            <a:chOff x="877678" y="1500505"/>
            <a:chExt cx="4096184" cy="100889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A442438-274A-41CC-A9AA-95F9D274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496" y="1681784"/>
              <a:ext cx="2880366" cy="676657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F1F9467-9DF8-4B2E-9E13-5CFDF5EBC54A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B6E8E42D-87C3-48CE-9F75-51C00072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5F97B-EC40-4A33-8006-C6BD6E164C7A}"/>
                  </a:ext>
                </a:extLst>
              </p:cNvPr>
              <p:cNvSpPr txBox="1"/>
              <p:nvPr/>
            </p:nvSpPr>
            <p:spPr>
              <a:xfrm>
                <a:off x="1162983" y="1835834"/>
                <a:ext cx="595035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열기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93D6DE-DEED-4AA2-9A95-E457F9656D3A}"/>
                </a:ext>
              </a:extLst>
            </p:cNvPr>
            <p:cNvSpPr txBox="1"/>
            <p:nvPr/>
          </p:nvSpPr>
          <p:spPr>
            <a:xfrm>
              <a:off x="2246427" y="1812590"/>
              <a:ext cx="2727435" cy="3847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시민이란 무엇일까요</a:t>
              </a:r>
              <a:r>
                <a:rPr lang="en-US" altLang="ko-KR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0C6F15D7-C1D3-4EA0-B039-FF71AF51B498}"/>
              </a:ext>
            </a:extLst>
          </p:cNvPr>
          <p:cNvGrpSpPr/>
          <p:nvPr/>
        </p:nvGrpSpPr>
        <p:grpSpPr>
          <a:xfrm>
            <a:off x="3212929" y="2424218"/>
            <a:ext cx="5290992" cy="1008890"/>
            <a:chOff x="3212929" y="2424218"/>
            <a:chExt cx="5290992" cy="100889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BD86827-E9B1-4E8C-960D-F1324A83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29" y="2590334"/>
              <a:ext cx="4050800" cy="676657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5EA5CF0-D4C1-46F0-8D28-14FCCC8ADEC7}"/>
                </a:ext>
              </a:extLst>
            </p:cNvPr>
            <p:cNvGrpSpPr/>
            <p:nvPr/>
          </p:nvGrpSpPr>
          <p:grpSpPr>
            <a:xfrm>
              <a:off x="3394736" y="2424218"/>
              <a:ext cx="5109185" cy="1008890"/>
              <a:chOff x="3394736" y="2424218"/>
              <a:chExt cx="5109185" cy="1008890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0871E8D-D2CB-497D-9E23-81A2F6B4D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424218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F266BC-7E6E-424E-AAE7-A32831E4ADC8}"/>
                  </a:ext>
                </a:extLst>
              </p:cNvPr>
              <p:cNvSpPr txBox="1"/>
              <p:nvPr/>
            </p:nvSpPr>
            <p:spPr>
              <a:xfrm>
                <a:off x="7610509" y="2743997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05A0E-A027-4DF1-B5BB-1447AA1FF489}"/>
                  </a:ext>
                </a:extLst>
              </p:cNvPr>
              <p:cNvSpPr txBox="1"/>
              <p:nvPr/>
            </p:nvSpPr>
            <p:spPr>
              <a:xfrm>
                <a:off x="3394736" y="2734345"/>
                <a:ext cx="3596656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/>
                  <a:t>디지털 </a:t>
                </a:r>
                <a:r>
                  <a:rPr lang="ko-KR" altLang="en-US"/>
                  <a:t>사회의 시민이란 </a:t>
                </a:r>
                <a:r>
                  <a:rPr lang="ko-KR" altLang="en-US" dirty="0"/>
                  <a:t>무엇일까요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AF2DEDC-C663-48BF-A5F2-B928B668E39B}"/>
              </a:ext>
            </a:extLst>
          </p:cNvPr>
          <p:cNvGrpSpPr/>
          <p:nvPr/>
        </p:nvGrpSpPr>
        <p:grpSpPr>
          <a:xfrm>
            <a:off x="555515" y="1866533"/>
            <a:ext cx="7559030" cy="849656"/>
            <a:chOff x="555515" y="1577415"/>
            <a:chExt cx="7559030" cy="8496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9FF2B-5C15-4322-BE4E-26A5D7E71505}"/>
                </a:ext>
              </a:extLst>
            </p:cNvPr>
            <p:cNvSpPr txBox="1"/>
            <p:nvPr/>
          </p:nvSpPr>
          <p:spPr>
            <a:xfrm>
              <a:off x="2082124" y="1577415"/>
              <a:ext cx="6032421" cy="84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02-05]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매체에 따른 다양한 읽기 방법을 이해하고 적절하게 적용하며 읽는다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04-01]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언어는 생각을 표현하며 다른 사람과 관계를 맺는 수단임을 이해하고 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국어생활을 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5E34781-1E9C-4C45-A835-169514B883AE}"/>
                </a:ext>
              </a:extLst>
            </p:cNvPr>
            <p:cNvGrpSpPr/>
            <p:nvPr/>
          </p:nvGrpSpPr>
          <p:grpSpPr>
            <a:xfrm>
              <a:off x="555515" y="1623547"/>
              <a:ext cx="1027178" cy="795530"/>
              <a:chOff x="555515" y="1623547"/>
              <a:chExt cx="1027178" cy="79553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F6DFF7CC-B496-4907-B08D-C8767BC55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1623547"/>
                <a:ext cx="1027178" cy="79553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5F5F4B-CA12-4114-BC41-223480AF40DE}"/>
                  </a:ext>
                </a:extLst>
              </p:cNvPr>
              <p:cNvSpPr txBox="1"/>
              <p:nvPr/>
            </p:nvSpPr>
            <p:spPr>
              <a:xfrm>
                <a:off x="678612" y="1710941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국어</a:t>
                </a: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23DDA55C-E036-43E1-BF8C-0A0A67759ED0}"/>
              </a:ext>
            </a:extLst>
          </p:cNvPr>
          <p:cNvGrpSpPr/>
          <p:nvPr/>
        </p:nvGrpSpPr>
        <p:grpSpPr>
          <a:xfrm>
            <a:off x="555515" y="3223035"/>
            <a:ext cx="8080006" cy="1106137"/>
            <a:chOff x="555515" y="2957037"/>
            <a:chExt cx="8080006" cy="11061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E750EC-CF0D-48E8-AB1F-08A75F2893E2}"/>
                </a:ext>
              </a:extLst>
            </p:cNvPr>
            <p:cNvSpPr txBox="1"/>
            <p:nvPr/>
          </p:nvSpPr>
          <p:spPr>
            <a:xfrm>
              <a:off x="2082124" y="2957037"/>
              <a:ext cx="6553397" cy="110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02-02]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생활 속에서 인권 보장이 필요한 사례를 탐구하여 인권의 중요성을 인식하고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보호를 실천하는 태도를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02-04]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헌법에서 규정하는 기본권과 의무가 일상생활에 적용된 사례를 조사하고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권리와 의무의 조화를 추구하는 자세를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8780CC5-D233-412D-A64F-99C1915FC7B1}"/>
                </a:ext>
              </a:extLst>
            </p:cNvPr>
            <p:cNvGrpSpPr/>
            <p:nvPr/>
          </p:nvGrpSpPr>
          <p:grpSpPr>
            <a:xfrm>
              <a:off x="555515" y="3061067"/>
              <a:ext cx="1027178" cy="798578"/>
              <a:chOff x="555515" y="3241728"/>
              <a:chExt cx="1027178" cy="798578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16FC4EE5-5D67-41BA-9B83-9D0983915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3241728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182EEA7-2EEC-46B4-B472-6774CB8A3C6A}"/>
                  </a:ext>
                </a:extLst>
              </p:cNvPr>
              <p:cNvSpPr txBox="1"/>
              <p:nvPr/>
            </p:nvSpPr>
            <p:spPr>
              <a:xfrm>
                <a:off x="678612" y="3314413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</a:t>
                </a: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DC3F065-3623-4F2E-B96F-DEFAF9A9CA17}"/>
              </a:ext>
            </a:extLst>
          </p:cNvPr>
          <p:cNvGrpSpPr/>
          <p:nvPr/>
        </p:nvGrpSpPr>
        <p:grpSpPr>
          <a:xfrm>
            <a:off x="555515" y="4762125"/>
            <a:ext cx="7559030" cy="1107996"/>
            <a:chOff x="555515" y="4672584"/>
            <a:chExt cx="7559030" cy="11079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33806-8A4C-47DF-8214-3410A73315DB}"/>
                </a:ext>
              </a:extLst>
            </p:cNvPr>
            <p:cNvSpPr txBox="1"/>
            <p:nvPr/>
          </p:nvSpPr>
          <p:spPr>
            <a:xfrm>
              <a:off x="2082124" y="4672584"/>
              <a:ext cx="603242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발생하는 여러 문제에 대한 도덕적 민감성을 기르며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지켜야 할 예절과 법을 알고 </a:t>
              </a:r>
              <a:r>
                <a:rPr lang="ko-KR" altLang="en-US" sz="1400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습관화한다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03-01]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인권의 의미와 인권을 존중하는 삶의 중요성을 이해하고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존중의 방법을 익힌다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7DD9785-9C7B-4575-ADAF-4557596984CF}"/>
                </a:ext>
              </a:extLst>
            </p:cNvPr>
            <p:cNvGrpSpPr/>
            <p:nvPr/>
          </p:nvGrpSpPr>
          <p:grpSpPr>
            <a:xfrm>
              <a:off x="555515" y="4754523"/>
              <a:ext cx="1027178" cy="798578"/>
              <a:chOff x="555515" y="4905617"/>
              <a:chExt cx="1027178" cy="798578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50B33CC-2D6F-405C-83A5-6B1EFA3F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4905617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FD096C-21A0-4704-ABC0-219A69E27EA5}"/>
                  </a:ext>
                </a:extLst>
              </p:cNvPr>
              <p:cNvSpPr txBox="1"/>
              <p:nvPr/>
            </p:nvSpPr>
            <p:spPr>
              <a:xfrm>
                <a:off x="678612" y="4982776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2899104" y="2465861"/>
              <a:ext cx="3345788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시민이란</a:t>
              </a:r>
            </a:p>
            <a:p>
              <a:pPr algn="ctr"/>
              <a:r>
                <a:rPr lang="ko-KR" altLang="en-US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4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77CEBC6-327E-440F-A775-5C8EC8BC1DEB}"/>
              </a:ext>
            </a:extLst>
          </p:cNvPr>
          <p:cNvSpPr txBox="1"/>
          <p:nvPr/>
        </p:nvSpPr>
        <p:spPr>
          <a:xfrm>
            <a:off x="2117589" y="388921"/>
            <a:ext cx="2228074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시민이란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무엇일까요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39C3F03E-EC34-4C82-9A98-9EBA4D7F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E78D8F5E-2FDF-4680-A17C-BC8FFD4EF1E3}"/>
              </a:ext>
            </a:extLst>
          </p:cNvPr>
          <p:cNvGrpSpPr/>
          <p:nvPr/>
        </p:nvGrpSpPr>
        <p:grpSpPr>
          <a:xfrm>
            <a:off x="3000897" y="5281258"/>
            <a:ext cx="3142207" cy="565539"/>
            <a:chOff x="3126640" y="4816697"/>
            <a:chExt cx="3142207" cy="565539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73EBA6EF-300B-4972-997E-213C83385127}"/>
                </a:ext>
              </a:extLst>
            </p:cNvPr>
            <p:cNvSpPr/>
            <p:nvPr/>
          </p:nvSpPr>
          <p:spPr>
            <a:xfrm>
              <a:off x="3126640" y="4816697"/>
              <a:ext cx="3142207" cy="5655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3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시민은 어떤 사람일까요</a:t>
              </a:r>
              <a:r>
                <a:rPr lang="en-US" altLang="ko-KR" sz="2300" b="1" dirty="0">
                  <a:solidFill>
                    <a:srgbClr val="1B1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533571F5-85E9-480E-A8C2-B3C5F5240406}"/>
                </a:ext>
              </a:extLst>
            </p:cNvPr>
            <p:cNvCxnSpPr>
              <a:cxnSpLocks/>
            </p:cNvCxnSpPr>
            <p:nvPr/>
          </p:nvCxnSpPr>
          <p:spPr>
            <a:xfrm>
              <a:off x="3228451" y="5363546"/>
              <a:ext cx="290732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9671628-1E38-4173-871B-7BB134F8194F}"/>
              </a:ext>
            </a:extLst>
          </p:cNvPr>
          <p:cNvGrpSpPr/>
          <p:nvPr/>
        </p:nvGrpSpPr>
        <p:grpSpPr>
          <a:xfrm>
            <a:off x="1787647" y="1850562"/>
            <a:ext cx="5568707" cy="3313183"/>
            <a:chOff x="1787646" y="1489381"/>
            <a:chExt cx="5568707" cy="331318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03C082F-7F1C-4F39-9FBF-FD3E835E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46" y="1489381"/>
              <a:ext cx="5568707" cy="3313183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851D6F3-CAAB-456F-9AA5-2CEEBB59BF89}"/>
                </a:ext>
              </a:extLst>
            </p:cNvPr>
            <p:cNvGrpSpPr/>
            <p:nvPr/>
          </p:nvGrpSpPr>
          <p:grpSpPr>
            <a:xfrm>
              <a:off x="2358857" y="1804710"/>
              <a:ext cx="4588043" cy="2383448"/>
              <a:chOff x="2358857" y="1804710"/>
              <a:chExt cx="4588043" cy="2383448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E205C0EC-C7A4-4944-83CA-88A6A38151AB}"/>
                  </a:ext>
                </a:extLst>
              </p:cNvPr>
              <p:cNvSpPr/>
              <p:nvPr/>
            </p:nvSpPr>
            <p:spPr>
              <a:xfrm>
                <a:off x="2358857" y="1804710"/>
                <a:ext cx="8258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400" b="1" dirty="0">
                    <a:solidFill>
                      <a:srgbClr val="1B1B1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국어사전</a:t>
                </a:r>
                <a:endParaRPr lang="ko-KR" altLang="en-US" sz="1400" dirty="0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F10F00-7CE0-4A66-BA77-595605514AAD}"/>
                  </a:ext>
                </a:extLst>
              </p:cNvPr>
              <p:cNvSpPr/>
              <p:nvPr/>
            </p:nvSpPr>
            <p:spPr>
              <a:xfrm>
                <a:off x="2358857" y="2203271"/>
                <a:ext cx="25779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400" b="1" dirty="0">
                    <a:solidFill>
                      <a:srgbClr val="1B1B1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시민 </a:t>
                </a:r>
                <a:r>
                  <a:rPr lang="en-US" altLang="ko-KR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(</a:t>
                </a:r>
                <a:r>
                  <a:rPr lang="ko-KR" altLang="en-US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市民</a:t>
                </a:r>
                <a:r>
                  <a:rPr lang="en-US" altLang="ko-KR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)[</a:t>
                </a:r>
                <a:r>
                  <a:rPr lang="ko-KR" altLang="en-US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시</a:t>
                </a:r>
                <a:r>
                  <a:rPr lang="en-US" altLang="ko-KR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ː</a:t>
                </a:r>
                <a:r>
                  <a:rPr lang="ko-KR" altLang="en-US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민</a:t>
                </a:r>
                <a:r>
                  <a:rPr lang="en-US" altLang="ko-KR" sz="2400" dirty="0">
                    <a:solidFill>
                      <a:srgbClr val="1B1B1E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]</a:t>
                </a:r>
                <a:endParaRPr lang="ko-KR" altLang="en-US" sz="2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5FCC2B5D-0ABC-4399-BBFA-89722928BEC6}"/>
                  </a:ext>
                </a:extLst>
              </p:cNvPr>
              <p:cNvSpPr/>
              <p:nvPr/>
            </p:nvSpPr>
            <p:spPr>
              <a:xfrm>
                <a:off x="2374900" y="2678129"/>
                <a:ext cx="4572000" cy="15100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2500"/>
                  </a:lnSpc>
                  <a:spcAft>
                    <a:spcPts val="600"/>
                  </a:spcAft>
                </a:pP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1. 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시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(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市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)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에 사는 사람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.</a:t>
                </a:r>
              </a:p>
              <a:p>
                <a:pPr marL="227013" indent="-227013">
                  <a:lnSpc>
                    <a:spcPts val="2500"/>
                  </a:lnSpc>
                  <a:spcAft>
                    <a:spcPts val="600"/>
                  </a:spcAft>
                </a:pPr>
                <a:r>
                  <a:rPr lang="en-US" altLang="ko-KR" sz="1600" b="1" dirty="0">
                    <a:solidFill>
                      <a:srgbClr val="F05A1B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2. </a:t>
                </a:r>
                <a:r>
                  <a:rPr lang="ko-KR" altLang="en-US" sz="1600" b="1" dirty="0">
                    <a:solidFill>
                      <a:srgbClr val="F05A1B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국가 사회의 일원으로서 그 나라 헌법에 의한 </a:t>
                </a:r>
                <a:br>
                  <a:rPr lang="en-US" altLang="ko-KR" sz="1600" b="1" dirty="0">
                    <a:solidFill>
                      <a:srgbClr val="F05A1B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</a:br>
                <a:r>
                  <a:rPr lang="ko-KR" altLang="en-US" sz="1600" b="1" dirty="0">
                    <a:solidFill>
                      <a:srgbClr val="F05A1B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모든 권리와 의무를 가지는 자유민</a:t>
                </a:r>
                <a:r>
                  <a:rPr lang="en-US" altLang="ko-KR" sz="1600" b="1" dirty="0">
                    <a:solidFill>
                      <a:srgbClr val="F05A1B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.</a:t>
                </a:r>
                <a:endParaRPr lang="ko-KR" altLang="en-US" sz="1600" b="1" dirty="0">
                  <a:solidFill>
                    <a:srgbClr val="F05A1B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  <a:p>
                <a:pPr>
                  <a:lnSpc>
                    <a:spcPts val="2500"/>
                  </a:lnSpc>
                  <a:spcAft>
                    <a:spcPts val="600"/>
                  </a:spcAft>
                </a:pP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3. 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서울 백각전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(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百各廛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)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의 상인들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OTF Light" panose="02000303000000000000" pitchFamily="50" charset="-127"/>
                    <a:ea typeface="나눔바른고딕OTF Light" panose="02000303000000000000" pitchFamily="50" charset="-127"/>
                  </a:rPr>
                  <a:t>.</a:t>
                </a:r>
                <a:endParaRPr lang="ko-KR" altLang="en-US" sz="16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endParaRPr>
              </a:p>
            </p:txBody>
          </p:sp>
        </p:grp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696C98C-3C9A-405F-8E54-2E2C0EADA9C0}"/>
              </a:ext>
            </a:extLst>
          </p:cNvPr>
          <p:cNvSpPr/>
          <p:nvPr/>
        </p:nvSpPr>
        <p:spPr>
          <a:xfrm>
            <a:off x="2559759" y="4510398"/>
            <a:ext cx="4502324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국립국어원 표준국어대사전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7D4B410-AF0D-4D1D-9C5A-9C7C16B70508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74F21134-9417-4217-8B4C-81CA42EA5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23434BD7-45DC-4BBD-8333-1F94AFDF0ACE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6B91A5-BB5B-46DD-ACAF-FC77766EFF31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A1DE67-206A-4CB4-8C4E-236F62885DD7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186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3051389" y="2281194"/>
              <a:ext cx="3041218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사회의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시민이란 </a:t>
              </a:r>
              <a:b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DA7C446A-0E8B-43DE-B8D0-0EF51211495C}"/>
              </a:ext>
            </a:extLst>
          </p:cNvPr>
          <p:cNvGrpSpPr/>
          <p:nvPr/>
        </p:nvGrpSpPr>
        <p:grpSpPr>
          <a:xfrm>
            <a:off x="5762680" y="1782332"/>
            <a:ext cx="2390399" cy="842538"/>
            <a:chOff x="5762680" y="1711098"/>
            <a:chExt cx="2390399" cy="842538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D96422D-AD7C-4FC5-9912-3DC1919422EC}"/>
                </a:ext>
              </a:extLst>
            </p:cNvPr>
            <p:cNvSpPr/>
            <p:nvPr/>
          </p:nvSpPr>
          <p:spPr>
            <a:xfrm>
              <a:off x="6136186" y="1711098"/>
              <a:ext cx="1617751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</a:t>
              </a:r>
              <a:r>
                <a:rPr lang="ko-KR" altLang="en-US" sz="20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사회란</a:t>
              </a:r>
              <a:endPara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DEF79B3-DA6A-4530-9586-DA3B3DF6C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80" y="2494312"/>
              <a:ext cx="2390399" cy="770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D01F7D68-5261-4CAD-A9ED-2DEC93212982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80" y="2112825"/>
              <a:ext cx="2390399" cy="770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703F8FC-6117-44A8-9793-286D7D8D66D7}"/>
              </a:ext>
            </a:extLst>
          </p:cNvPr>
          <p:cNvGrpSpPr/>
          <p:nvPr/>
        </p:nvGrpSpPr>
        <p:grpSpPr>
          <a:xfrm>
            <a:off x="5762680" y="3103999"/>
            <a:ext cx="2390399" cy="842538"/>
            <a:chOff x="5762680" y="3011578"/>
            <a:chExt cx="2390399" cy="842538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75FE1363-E756-4173-A208-C52AC1490526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80" y="3417881"/>
              <a:ext cx="2390399" cy="770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D6AD4975-C4A8-4C0C-9DFA-D459E396D8F2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80" y="3799368"/>
              <a:ext cx="2390399" cy="770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14FDA5C-3B42-46C3-8EB8-5FCD6F664AF9}"/>
                </a:ext>
              </a:extLst>
            </p:cNvPr>
            <p:cNvSpPr/>
            <p:nvPr/>
          </p:nvSpPr>
          <p:spPr>
            <a:xfrm>
              <a:off x="5763488" y="3011578"/>
              <a:ext cx="2363147" cy="842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사회의 시민은</a:t>
              </a:r>
            </a:p>
            <a:p>
              <a:pPr algn="ctr">
                <a:lnSpc>
                  <a:spcPts val="30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사람들일까요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dirty="0"/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6E7156EB-DCA9-4485-8EEB-0D841EA386F7}"/>
              </a:ext>
            </a:extLst>
          </p:cNvPr>
          <p:cNvSpPr/>
          <p:nvPr/>
        </p:nvSpPr>
        <p:spPr>
          <a:xfrm>
            <a:off x="640044" y="4745540"/>
            <a:ext cx="4667842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디지털시민성과 정보윤리 왜 필요할까요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2018.11.15)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01905-7302-4C55-99AD-82C9A4D98DB2}"/>
              </a:ext>
            </a:extLst>
          </p:cNvPr>
          <p:cNvSpPr txBox="1"/>
          <p:nvPr/>
        </p:nvSpPr>
        <p:spPr>
          <a:xfrm>
            <a:off x="2117589" y="388921"/>
            <a:ext cx="338426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</a:t>
            </a:r>
            <a:r>
              <a:rPr lang="ko-KR" altLang="en-US" sz="17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사회의 시민이란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무엇일까요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A62C1FE-BE56-4A0E-A1DE-5927E29C81A1}"/>
              </a:ext>
            </a:extLst>
          </p:cNvPr>
          <p:cNvGrpSpPr/>
          <p:nvPr/>
        </p:nvGrpSpPr>
        <p:grpSpPr>
          <a:xfrm>
            <a:off x="5762680" y="4425666"/>
            <a:ext cx="2390399" cy="1228305"/>
            <a:chOff x="5762680" y="4890359"/>
            <a:chExt cx="2390399" cy="1228305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5916BC3-0B3D-451E-9E75-7C054C3FEE54}"/>
                </a:ext>
              </a:extLst>
            </p:cNvPr>
            <p:cNvGrpSpPr/>
            <p:nvPr/>
          </p:nvGrpSpPr>
          <p:grpSpPr>
            <a:xfrm>
              <a:off x="5762680" y="4891405"/>
              <a:ext cx="2390399" cy="1227259"/>
              <a:chOff x="5762680" y="4399651"/>
              <a:chExt cx="2390399" cy="1227259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1198CA06-43A7-4A41-A5A7-7759D0E39F7E}"/>
                  </a:ext>
                </a:extLst>
              </p:cNvPr>
              <p:cNvSpPr/>
              <p:nvPr/>
            </p:nvSpPr>
            <p:spPr>
              <a:xfrm>
                <a:off x="5763488" y="4399651"/>
                <a:ext cx="2363147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사회의 시민은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어떤 모습을 갖추어야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할까요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A43093A8-57FD-4B0A-9855-6D3901AF0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80" y="4807206"/>
                <a:ext cx="2390399" cy="7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89EC1DC4-4ADA-49AD-85B3-1147CE9DE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80" y="5188693"/>
                <a:ext cx="2390399" cy="7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7A4BE111-00B7-41F9-B3D1-EA5B9BBA2703}"/>
                </a:ext>
              </a:extLst>
            </p:cNvPr>
            <p:cNvGrpSpPr/>
            <p:nvPr/>
          </p:nvGrpSpPr>
          <p:grpSpPr>
            <a:xfrm>
              <a:off x="5762680" y="4890359"/>
              <a:ext cx="2390399" cy="1227259"/>
              <a:chOff x="5762680" y="4399651"/>
              <a:chExt cx="2390399" cy="1227259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EBC45D01-1DB6-4C69-888D-52499AF858A4}"/>
                  </a:ext>
                </a:extLst>
              </p:cNvPr>
              <p:cNvSpPr/>
              <p:nvPr/>
            </p:nvSpPr>
            <p:spPr>
              <a:xfrm>
                <a:off x="5763488" y="4399651"/>
                <a:ext cx="2363147" cy="1227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사회의 시민은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어떤 모습을 갖추어야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ko-KR" altLang="en-US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할까요</a:t>
                </a:r>
                <a:r>
                  <a:rPr lang="en-US" altLang="ko-KR" sz="20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000" dirty="0"/>
              </a:p>
            </p:txBody>
          </p: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B41C700D-8325-4DAE-BEB9-08B8858C9F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80" y="4807206"/>
                <a:ext cx="2390399" cy="7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B4D58291-E95C-4243-B44B-D1028D787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80" y="5188693"/>
                <a:ext cx="2390399" cy="7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90B69A83-F816-4312-8D52-AFD380BCF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80" y="5570129"/>
                <a:ext cx="2390399" cy="7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D19EB5D-3AAA-4B91-BD13-D7CBA20CE021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76449459-6FE2-4360-BF6B-2BC99826D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90E954F0-90B3-4851-97EC-23C301B7D725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63290BD-D459-4BA4-BD93-ADFE7706ECC3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0572469-3B90-48AE-BF2A-88AD788F6F17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CF4D2AA-CD9A-44CA-B529-501549D808A9}"/>
              </a:ext>
            </a:extLst>
          </p:cNvPr>
          <p:cNvGrpSpPr/>
          <p:nvPr/>
        </p:nvGrpSpPr>
        <p:grpSpPr>
          <a:xfrm>
            <a:off x="540426" y="2053189"/>
            <a:ext cx="4667842" cy="2679197"/>
            <a:chOff x="540426" y="2053189"/>
            <a:chExt cx="4667842" cy="2679197"/>
          </a:xfrm>
        </p:grpSpPr>
        <p:pic>
          <p:nvPicPr>
            <p:cNvPr id="8" name="그림 7">
              <a:hlinkClick r:id="rId4"/>
              <a:extLst>
                <a:ext uri="{FF2B5EF4-FFF2-40B4-BE49-F238E27FC236}">
                  <a16:creationId xmlns:a16="http://schemas.microsoft.com/office/drawing/2014/main" id="{B71E6479-0380-454E-897D-EBB5EE066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62" y="2053189"/>
              <a:ext cx="4346457" cy="2679197"/>
            </a:xfrm>
            <a:prstGeom prst="rect">
              <a:avLst/>
            </a:prstGeom>
          </p:spPr>
        </p:pic>
        <p:pic>
          <p:nvPicPr>
            <p:cNvPr id="51" name="그림 50">
              <a:hlinkClick r:id="rId4"/>
              <a:extLst>
                <a:ext uri="{FF2B5EF4-FFF2-40B4-BE49-F238E27FC236}">
                  <a16:creationId xmlns:a16="http://schemas.microsoft.com/office/drawing/2014/main" id="{FB6EDB35-837E-4F8E-921F-72EC80A04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269" y="3456158"/>
              <a:ext cx="548641" cy="548641"/>
            </a:xfrm>
            <a:prstGeom prst="rect">
              <a:avLst/>
            </a:prstGeom>
          </p:spPr>
        </p:pic>
        <p:sp>
          <p:nvSpPr>
            <p:cNvPr id="52" name="TextBox 51">
              <a:hlinkClick r:id="rId4"/>
              <a:extLst>
                <a:ext uri="{FF2B5EF4-FFF2-40B4-BE49-F238E27FC236}">
                  <a16:creationId xmlns:a16="http://schemas.microsoft.com/office/drawing/2014/main" id="{220C500A-93CF-42AC-ADF1-914CC3B5A29C}"/>
                </a:ext>
              </a:extLst>
            </p:cNvPr>
            <p:cNvSpPr txBox="1"/>
            <p:nvPr/>
          </p:nvSpPr>
          <p:spPr>
            <a:xfrm>
              <a:off x="540426" y="2342048"/>
              <a:ext cx="4667842" cy="95410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디지털시민성과 정보윤리 </a:t>
              </a:r>
              <a:br>
                <a:rPr lang="en-US" altLang="ko-KR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왜 필요할까요</a:t>
              </a:r>
              <a:r>
                <a:rPr lang="en-US" altLang="ko-KR" sz="28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86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906317" y="2219640"/>
              <a:ext cx="3331361" cy="206210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사회의</a:t>
              </a:r>
            </a:p>
            <a:p>
              <a:pPr algn="ctr">
                <a:spcAft>
                  <a:spcPts val="600"/>
                </a:spcAft>
              </a:pPr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시민성</a:t>
              </a:r>
            </a:p>
            <a:p>
              <a:pPr algn="ctr"/>
              <a:r>
                <a:rPr lang="en-US" altLang="ko-KR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</a:t>
              </a:r>
              <a:r>
                <a:rPr lang="ko-KR" altLang="en-US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 존중 </a:t>
              </a:r>
              <a:r>
                <a:rPr lang="en-US" altLang="ko-KR" sz="3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</a:t>
              </a:r>
              <a:endParaRPr lang="ko-KR" altLang="en-US" sz="36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59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124A2B9E-FE46-4659-A0B9-29F19C764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07" y="1573688"/>
            <a:ext cx="6958189" cy="4581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BC928-CADB-4305-B497-FF2D7DDC5846}"/>
              </a:ext>
            </a:extLst>
          </p:cNvPr>
          <p:cNvSpPr txBox="1"/>
          <p:nvPr/>
        </p:nvSpPr>
        <p:spPr>
          <a:xfrm>
            <a:off x="2162165" y="388921"/>
            <a:ext cx="3306128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시민성 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 존중</a:t>
            </a:r>
            <a:endParaRPr lang="en-US" altLang="ko-KR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D96422D-AD7C-4FC5-9912-3DC1919422EC}"/>
              </a:ext>
            </a:extLst>
          </p:cNvPr>
          <p:cNvSpPr/>
          <p:nvPr/>
        </p:nvSpPr>
        <p:spPr>
          <a:xfrm>
            <a:off x="1242057" y="1021518"/>
            <a:ext cx="5120312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다음과 같은 방송이 있다고 상상해봅시다</a:t>
            </a:r>
            <a:endParaRPr lang="ko-KR" altLang="en-US" sz="2400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3114B9A-D399-432C-BE93-3D0C166F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D885B5-5B10-408D-AC56-36E3C57495D7}"/>
              </a:ext>
            </a:extLst>
          </p:cNvPr>
          <p:cNvSpPr/>
          <p:nvPr/>
        </p:nvSpPr>
        <p:spPr>
          <a:xfrm>
            <a:off x="1204624" y="4564339"/>
            <a:ext cx="6893234" cy="1272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spcAft>
                <a:spcPts val="1200"/>
              </a:spcAft>
            </a:pPr>
            <a:r>
              <a:rPr lang="ko-KR" altLang="en-US" sz="1600" dirty="0">
                <a:latin typeface="+mj-ea"/>
                <a:ea typeface="+mj-ea"/>
              </a:rPr>
              <a:t>안녕하세요</a:t>
            </a:r>
            <a:r>
              <a:rPr lang="en-US" altLang="ko-KR" sz="1600" dirty="0">
                <a:latin typeface="+mj-ea"/>
                <a:ea typeface="+mj-ea"/>
              </a:rPr>
              <a:t>! </a:t>
            </a:r>
            <a:r>
              <a:rPr lang="ko-KR" altLang="en-US" sz="1600" dirty="0">
                <a:latin typeface="+mj-ea"/>
                <a:ea typeface="+mj-ea"/>
              </a:rPr>
              <a:t>오늘은 대한민국의 </a:t>
            </a:r>
            <a:r>
              <a:rPr lang="ko-KR" altLang="en-US" sz="1600" dirty="0" err="1">
                <a:latin typeface="+mj-ea"/>
                <a:ea typeface="+mj-ea"/>
              </a:rPr>
              <a:t>힙한</a:t>
            </a:r>
            <a:r>
              <a:rPr lang="ko-KR" altLang="en-US" sz="1600" dirty="0">
                <a:latin typeface="+mj-ea"/>
                <a:ea typeface="+mj-ea"/>
              </a:rPr>
              <a:t> 공간을 대표하는 가동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가동에 나와 있습니다</a:t>
            </a:r>
            <a:r>
              <a:rPr lang="en-US" altLang="ko-KR" sz="1600" dirty="0">
                <a:latin typeface="+mj-ea"/>
                <a:ea typeface="+mj-ea"/>
              </a:rPr>
              <a:t>. </a:t>
            </a:r>
            <a:br>
              <a:rPr lang="en-US" altLang="ko-KR" sz="1600" dirty="0">
                <a:latin typeface="+mj-ea"/>
                <a:ea typeface="+mj-ea"/>
              </a:rPr>
            </a:br>
            <a:r>
              <a:rPr lang="ko-KR" altLang="en-US" sz="1600" dirty="0">
                <a:latin typeface="+mj-ea"/>
                <a:ea typeface="+mj-ea"/>
              </a:rPr>
              <a:t>저는 오늘도 가동의 미남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미녀를 찾고 있는데요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자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가시죠</a:t>
            </a:r>
            <a:r>
              <a:rPr lang="en-US" altLang="ko-KR" sz="1600" dirty="0">
                <a:latin typeface="+mj-ea"/>
                <a:ea typeface="+mj-ea"/>
              </a:rPr>
              <a:t>!</a:t>
            </a:r>
          </a:p>
          <a:p>
            <a:pPr algn="ctr">
              <a:lnSpc>
                <a:spcPts val="2000"/>
              </a:lnSpc>
            </a:pPr>
            <a:r>
              <a:rPr lang="ko-KR" altLang="en-US" sz="1600" dirty="0">
                <a:latin typeface="+mj-ea"/>
                <a:ea typeface="+mj-ea"/>
              </a:rPr>
              <a:t>저기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저기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잠시만요</a:t>
            </a:r>
            <a:r>
              <a:rPr lang="en-US" altLang="ko-KR" sz="1600" dirty="0">
                <a:latin typeface="+mj-ea"/>
                <a:ea typeface="+mj-ea"/>
              </a:rPr>
              <a:t>. </a:t>
            </a:r>
            <a:r>
              <a:rPr lang="ko-KR" altLang="en-US" sz="1600" dirty="0">
                <a:latin typeface="+mj-ea"/>
                <a:ea typeface="+mj-ea"/>
              </a:rPr>
              <a:t>아 그냥 지나가시네요</a:t>
            </a:r>
            <a:r>
              <a:rPr lang="en-US" altLang="ko-KR" sz="1600" dirty="0">
                <a:latin typeface="+mj-ea"/>
                <a:ea typeface="+mj-ea"/>
              </a:rPr>
              <a:t>.</a:t>
            </a:r>
          </a:p>
          <a:p>
            <a:pPr algn="ctr">
              <a:lnSpc>
                <a:spcPts val="2000"/>
              </a:lnSpc>
            </a:pPr>
            <a:r>
              <a:rPr lang="ko-KR" altLang="en-US" sz="1600" dirty="0">
                <a:latin typeface="+mj-ea"/>
                <a:ea typeface="+mj-ea"/>
              </a:rPr>
              <a:t>아</a:t>
            </a:r>
            <a:r>
              <a:rPr lang="en-US" altLang="ko-KR" sz="1600" dirty="0">
                <a:latin typeface="+mj-ea"/>
                <a:ea typeface="+mj-ea"/>
              </a:rPr>
              <a:t>. </a:t>
            </a:r>
            <a:r>
              <a:rPr lang="ko-KR" altLang="en-US" sz="1600" dirty="0">
                <a:latin typeface="+mj-ea"/>
                <a:ea typeface="+mj-ea"/>
              </a:rPr>
              <a:t>여러분 죄송해요</a:t>
            </a:r>
            <a:r>
              <a:rPr lang="en-US" altLang="ko-KR" sz="1600" dirty="0">
                <a:latin typeface="+mj-ea"/>
                <a:ea typeface="+mj-ea"/>
              </a:rPr>
              <a:t>. </a:t>
            </a:r>
            <a:r>
              <a:rPr lang="ko-KR" altLang="en-US" sz="1600" dirty="0">
                <a:latin typeface="+mj-ea"/>
                <a:ea typeface="+mj-ea"/>
              </a:rPr>
              <a:t>미남</a:t>
            </a:r>
            <a:r>
              <a:rPr lang="en-US" altLang="ko-KR" sz="1600" dirty="0">
                <a:latin typeface="+mj-ea"/>
                <a:ea typeface="+mj-ea"/>
              </a:rPr>
              <a:t>, </a:t>
            </a:r>
            <a:r>
              <a:rPr lang="ko-KR" altLang="en-US" sz="1600" dirty="0">
                <a:latin typeface="+mj-ea"/>
                <a:ea typeface="+mj-ea"/>
              </a:rPr>
              <a:t>미녀한테 말을 걸었어야 하는데</a:t>
            </a:r>
            <a:endParaRPr lang="en-US" altLang="ko-KR" sz="1600" dirty="0">
              <a:latin typeface="+mj-ea"/>
              <a:ea typeface="+mj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20D1569-7B7A-4721-85FC-A605F5502D1C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ABB7E59-CCFF-4C8C-A4A3-D06D0A0E2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63F52CB-387F-4B16-9592-72F72DBA9560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D3FAB-2277-4153-9A6D-1274E0F04F61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A9AA49-0D0A-4C2C-ADD5-88A192CA767C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0310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</TotalTime>
  <Words>2283</Words>
  <Application>Microsoft Office PowerPoint</Application>
  <PresentationFormat>화면 슬라이드 쇼(4:3)</PresentationFormat>
  <Paragraphs>263</Paragraphs>
  <Slides>19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나눔바른고딕</vt:lpstr>
      <vt:lpstr>Calibri</vt:lpstr>
      <vt:lpstr>나눔바른고딕OTF Light</vt:lpstr>
      <vt:lpstr>맑은 고딕</vt:lpstr>
      <vt:lpstr>Wingdings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93</cp:revision>
  <dcterms:created xsi:type="dcterms:W3CDTF">2020-12-16T02:26:52Z</dcterms:created>
  <dcterms:modified xsi:type="dcterms:W3CDTF">2022-01-25T04:38:54Z</dcterms:modified>
</cp:coreProperties>
</file>